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89" r:id="rId13"/>
    <p:sldId id="324" r:id="rId14"/>
    <p:sldId id="290" r:id="rId15"/>
    <p:sldId id="325" r:id="rId16"/>
    <p:sldId id="291" r:id="rId17"/>
    <p:sldId id="326" r:id="rId18"/>
    <p:sldId id="267" r:id="rId19"/>
    <p:sldId id="268" r:id="rId20"/>
    <p:sldId id="269" r:id="rId21"/>
    <p:sldId id="270" r:id="rId22"/>
    <p:sldId id="271" r:id="rId23"/>
    <p:sldId id="272" r:id="rId24"/>
    <p:sldId id="273" r:id="rId25"/>
    <p:sldId id="274" r:id="rId26"/>
    <p:sldId id="275" r:id="rId27"/>
    <p:sldId id="313" r:id="rId28"/>
    <p:sldId id="314" r:id="rId29"/>
    <p:sldId id="315" r:id="rId30"/>
    <p:sldId id="316" r:id="rId31"/>
    <p:sldId id="317" r:id="rId32"/>
    <p:sldId id="318" r:id="rId33"/>
    <p:sldId id="319" r:id="rId34"/>
    <p:sldId id="276" r:id="rId35"/>
    <p:sldId id="277" r:id="rId36"/>
    <p:sldId id="278" r:id="rId37"/>
    <p:sldId id="320" r:id="rId38"/>
    <p:sldId id="321" r:id="rId39"/>
    <p:sldId id="327" r:id="rId40"/>
    <p:sldId id="322" r:id="rId41"/>
    <p:sldId id="323" r:id="rId42"/>
    <p:sldId id="279" r:id="rId43"/>
    <p:sldId id="280" r:id="rId44"/>
    <p:sldId id="281" r:id="rId45"/>
    <p:sldId id="282" r:id="rId46"/>
    <p:sldId id="283" r:id="rId47"/>
    <p:sldId id="284" r:id="rId48"/>
    <p:sldId id="285" r:id="rId49"/>
    <p:sldId id="286" r:id="rId50"/>
    <p:sldId id="287" r:id="rId51"/>
    <p:sldId id="288" r:id="rId52"/>
    <p:sldId id="292" r:id="rId53"/>
    <p:sldId id="293" r:id="rId54"/>
    <p:sldId id="294" r:id="rId55"/>
    <p:sldId id="295" r:id="rId56"/>
    <p:sldId id="296" r:id="rId57"/>
    <p:sldId id="297" r:id="rId58"/>
    <p:sldId id="298" r:id="rId59"/>
    <p:sldId id="299" r:id="rId60"/>
    <p:sldId id="300" r:id="rId61"/>
    <p:sldId id="301" r:id="rId62"/>
    <p:sldId id="302" r:id="rId63"/>
    <p:sldId id="303" r:id="rId64"/>
    <p:sldId id="304" r:id="rId65"/>
    <p:sldId id="305" r:id="rId66"/>
    <p:sldId id="306" r:id="rId67"/>
    <p:sldId id="307" r:id="rId68"/>
    <p:sldId id="308" r:id="rId69"/>
    <p:sldId id="309" r:id="rId70"/>
    <p:sldId id="310" r:id="rId71"/>
    <p:sldId id="311" r:id="rId72"/>
    <p:sldId id="312" r:id="rId7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32" autoAdjust="0"/>
    <p:restoredTop sz="94632"/>
  </p:normalViewPr>
  <p:slideViewPr>
    <p:cSldViewPr snapToGrid="0" snapToObjects="1">
      <p:cViewPr varScale="1">
        <p:scale>
          <a:sx n="69" d="100"/>
          <a:sy n="69" d="100"/>
        </p:scale>
        <p:origin x="894"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5BCAD085-E8A6-8845-BD4E-CB4CCA059FC4}" type="datetimeFigureOut">
              <a:rPr lang="en-US" smtClean="0"/>
              <a:t>2/19/2026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01369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48662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5BCAD085-E8A6-8845-BD4E-CB4CCA059FC4}" type="datetimeFigureOut">
              <a:rPr lang="en-US" smtClean="0"/>
              <a:t>2/19/2026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96072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27045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2/19/2026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7267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33053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64139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9050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16240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01247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BCAD085-E8A6-8845-BD4E-CB4CCA059FC4}" type="datetimeFigureOut">
              <a:rPr lang="en-US" smtClean="0"/>
              <a:t>2/19/2026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38793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BCAD085-E8A6-8845-BD4E-CB4CCA059FC4}" type="datetimeFigureOut">
              <a:rPr lang="en-US" smtClean="0"/>
              <a:t>2/19/2026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38787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BCAD085-E8A6-8845-BD4E-CB4CCA059FC4}" type="datetimeFigureOut">
              <a:rPr lang="en-US" smtClean="0"/>
              <a:t>2/19/2026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29305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03790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14667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21968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5BCAD085-E8A6-8845-BD4E-CB4CCA059FC4}" type="datetimeFigureOut">
              <a:rPr lang="en-US" smtClean="0"/>
              <a:t>2/19/2026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59380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CAD085-E8A6-8845-BD4E-CB4CCA059FC4}" type="datetimeFigureOut">
              <a:rPr lang="en-US" smtClean="0"/>
              <a:t>2/19/2026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104158576"/>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TextBox 1"/>
          <p:cNvSpPr txBox="1"/>
          <p:nvPr/>
        </p:nvSpPr>
        <p:spPr>
          <a:xfrm>
            <a:off x="4216035" y="1828800"/>
            <a:ext cx="3759620" cy="923330"/>
          </a:xfrm>
          <a:prstGeom prst="rect">
            <a:avLst/>
          </a:prstGeom>
          <a:noFill/>
        </p:spPr>
        <p:txBody>
          <a:bodyPr wrap="none">
            <a:spAutoFit/>
          </a:bodyPr>
          <a:lstStyle/>
          <a:p>
            <a:pPr algn="ctr"/>
            <a:r>
              <a:rPr lang="en-US" sz="5400" b="1" dirty="0" smtClean="0">
                <a:solidFill>
                  <a:srgbClr val="FFFFFF"/>
                </a:solidFill>
                <a:latin typeface="Calibri"/>
              </a:rPr>
              <a:t>Prepositions</a:t>
            </a:r>
            <a:endParaRPr sz="5400" b="1" dirty="0">
              <a:solidFill>
                <a:srgbClr val="FFFFFF"/>
              </a:solidFill>
              <a:latin typeface="Calibri"/>
            </a:endParaRPr>
          </a:p>
        </p:txBody>
      </p:sp>
      <p:sp>
        <p:nvSpPr>
          <p:cNvPr id="3" name="Rounded Rectangle 2"/>
          <p:cNvSpPr/>
          <p:nvPr/>
        </p:nvSpPr>
        <p:spPr>
          <a:xfrm>
            <a:off x="1310335" y="3551742"/>
            <a:ext cx="10058400" cy="640080"/>
          </a:xfrm>
          <a:prstGeom prst="roundRect">
            <a:avLst/>
          </a:prstGeom>
          <a:solidFill>
            <a:srgbClr val="0D1B2A"/>
          </a:solidFill>
          <a:ln w="25400">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rgbClr val="94A3B8"/>
                </a:solidFill>
                <a:latin typeface="Calibri"/>
              </a:rPr>
              <a:t>Prepositions • Word Building (Prefixes/Suffixes) • Synonyms • Analogies</a:t>
            </a:r>
          </a:p>
          <a:p>
            <a:pPr algn="ctr"/>
            <a:r>
              <a:rPr lang="en-US">
                <a:solidFill>
                  <a:srgbClr val="94A3B8"/>
                </a:solidFill>
                <a:latin typeface="Calibri"/>
              </a:rPr>
              <a:t>Comprehension, Sentence Completion</a:t>
            </a:r>
            <a:endParaRPr lang="en-US" dirty="0">
              <a:solidFill>
                <a:srgbClr val="94A3B8"/>
              </a:solidFill>
              <a:latin typeface="Calibri"/>
            </a:endParaRPr>
          </a:p>
        </p:txBody>
      </p:sp>
      <p:sp>
        <p:nvSpPr>
          <p:cNvPr id="5" name="Rectangle 4"/>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Session Goals &amp; Roadmap</a:t>
            </a:r>
          </a:p>
        </p:txBody>
      </p:sp>
      <p:sp>
        <p:nvSpPr>
          <p:cNvPr id="5" name="TextBox 4"/>
          <p:cNvSpPr txBox="1"/>
          <p:nvPr/>
        </p:nvSpPr>
        <p:spPr>
          <a:xfrm>
            <a:off x="822960" y="1649966"/>
            <a:ext cx="10972800" cy="2557623"/>
          </a:xfrm>
          <a:prstGeom prst="rect">
            <a:avLst/>
          </a:prstGeom>
          <a:noFill/>
        </p:spPr>
        <p:txBody>
          <a:bodyPr wrap="square">
            <a:spAutoFit/>
          </a:bodyPr>
          <a:lstStyle/>
          <a:p>
            <a:pPr>
              <a:lnSpc>
                <a:spcPct val="110000"/>
              </a:lnSpc>
              <a:spcAft>
                <a:spcPts val="600"/>
              </a:spcAft>
              <a:defRPr sz="2200">
                <a:solidFill>
                  <a:srgbClr val="FFFFFF"/>
                </a:solidFill>
                <a:latin typeface="Calibri"/>
              </a:defRPr>
            </a:pPr>
            <a:r>
              <a:rPr dirty="0"/>
              <a:t>• Use **high‑frequency prepositions** correctly (time, place, cause, purpose).</a:t>
            </a:r>
          </a:p>
          <a:p>
            <a:pPr>
              <a:lnSpc>
                <a:spcPct val="110000"/>
              </a:lnSpc>
              <a:spcAft>
                <a:spcPts val="600"/>
              </a:spcAft>
              <a:defRPr sz="2200">
                <a:solidFill>
                  <a:srgbClr val="FFFFFF"/>
                </a:solidFill>
                <a:latin typeface="Calibri"/>
              </a:defRPr>
            </a:pPr>
            <a:r>
              <a:rPr dirty="0"/>
              <a:t>• Master **common </a:t>
            </a:r>
            <a:r>
              <a:rPr dirty="0" smtClean="0"/>
              <a:t>collocations</a:t>
            </a:r>
            <a:r>
              <a:rPr lang="en-US" dirty="0" smtClean="0"/>
              <a:t>(</a:t>
            </a:r>
            <a:r>
              <a:rPr lang="en-US" sz="2200" dirty="0"/>
              <a:t>A </a:t>
            </a:r>
            <a:r>
              <a:rPr lang="en-US" sz="2200" b="1" dirty="0"/>
              <a:t>collocation</a:t>
            </a:r>
            <a:r>
              <a:rPr lang="en-US" sz="2200" dirty="0"/>
              <a:t> is a pair or group of words that </a:t>
            </a:r>
            <a:r>
              <a:rPr lang="en-US" sz="2200" b="1" dirty="0"/>
              <a:t>naturally occur together</a:t>
            </a:r>
            <a:r>
              <a:rPr lang="en-US" sz="2200" dirty="0"/>
              <a:t> in a </a:t>
            </a:r>
            <a:r>
              <a:rPr lang="en-US" sz="2200" dirty="0" smtClean="0"/>
              <a:t>language)</a:t>
            </a:r>
            <a:r>
              <a:rPr dirty="0" smtClean="0"/>
              <a:t>** </a:t>
            </a:r>
            <a:r>
              <a:rPr dirty="0"/>
              <a:t>used in official and exam English (responsible for, comply with, accused of…).</a:t>
            </a:r>
          </a:p>
          <a:p>
            <a:pPr>
              <a:lnSpc>
                <a:spcPct val="110000"/>
              </a:lnSpc>
              <a:spcAft>
                <a:spcPts val="600"/>
              </a:spcAft>
              <a:defRPr sz="2200">
                <a:solidFill>
                  <a:srgbClr val="FFFFFF"/>
                </a:solidFill>
                <a:latin typeface="Calibri"/>
              </a:defRPr>
            </a:pPr>
            <a:r>
              <a:rPr dirty="0"/>
              <a:t>• Build vocabulary through **prefixes &amp; suffixes** (meaning + part of speech).</a:t>
            </a:r>
          </a:p>
          <a:p>
            <a:pPr>
              <a:lnSpc>
                <a:spcPct val="110000"/>
              </a:lnSpc>
              <a:spcAft>
                <a:spcPts val="600"/>
              </a:spcAft>
              <a:defRPr sz="2200">
                <a:solidFill>
                  <a:srgbClr val="FFFFFF"/>
                </a:solidFill>
                <a:latin typeface="Calibri"/>
              </a:defRPr>
            </a:pPr>
            <a:r>
              <a:rPr dirty="0"/>
              <a:t>• Handle **synonyms, sentence completion, and analogies** with fast exam strategies.</a:t>
            </a:r>
          </a:p>
        </p:txBody>
      </p:sp>
      <p:sp>
        <p:nvSpPr>
          <p:cNvPr id="6" name="Rounded Rectangle 5"/>
          <p:cNvSpPr/>
          <p:nvPr/>
        </p:nvSpPr>
        <p:spPr>
          <a:xfrm>
            <a:off x="822960" y="5394960"/>
            <a:ext cx="10607040" cy="91440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97280" y="5577840"/>
            <a:ext cx="10058400" cy="548640"/>
          </a:xfrm>
          <a:prstGeom prst="rect">
            <a:avLst/>
          </a:prstGeom>
          <a:noFill/>
        </p:spPr>
        <p:txBody>
          <a:bodyPr wrap="none">
            <a:spAutoFit/>
          </a:bodyPr>
          <a:lstStyle/>
          <a:p>
            <a:r>
              <a:rPr sz="1800" b="1">
                <a:solidFill>
                  <a:srgbClr val="FBBF24"/>
                </a:solidFill>
                <a:latin typeface="Calibri"/>
              </a:rPr>
              <a:t>Exam Tip</a:t>
            </a:r>
          </a:p>
          <a:p>
            <a:pPr>
              <a:defRPr sz="1600">
                <a:solidFill>
                  <a:srgbClr val="94A3B8"/>
                </a:solidFill>
                <a:latin typeface="Calibri"/>
              </a:defRPr>
            </a:pPr>
            <a:r>
              <a:t>Aim for accuracy first: the wrong preposition can change meaning and reduce clarity in formal writing.</a:t>
            </a:r>
          </a:p>
        </p:txBody>
      </p:sp>
      <p:sp>
        <p:nvSpPr>
          <p:cNvPr id="8" name="Rectangle 7"/>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20617"/>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7290842" cy="523220"/>
          </a:xfrm>
          <a:prstGeom prst="rect">
            <a:avLst/>
          </a:prstGeom>
          <a:noFill/>
        </p:spPr>
        <p:txBody>
          <a:bodyPr wrap="none">
            <a:spAutoFit/>
          </a:bodyPr>
          <a:lstStyle/>
          <a:p>
            <a:r>
              <a:rPr sz="2800" b="1" dirty="0" err="1" smtClean="0">
                <a:solidFill>
                  <a:srgbClr val="FFFFFF"/>
                </a:solidFill>
                <a:latin typeface="Calibri"/>
              </a:rPr>
              <a:t>ule</a:t>
            </a:r>
            <a:r>
              <a:rPr sz="2800" b="1" dirty="0" smtClean="0">
                <a:solidFill>
                  <a:srgbClr val="FFFFFF"/>
                </a:solidFill>
                <a:latin typeface="Calibri"/>
              </a:rPr>
              <a:t> </a:t>
            </a:r>
            <a:r>
              <a:rPr sz="2800" b="1" dirty="0">
                <a:solidFill>
                  <a:srgbClr val="FFFFFF"/>
                </a:solidFill>
                <a:latin typeface="Calibri"/>
              </a:rPr>
              <a:t>1 — Prepositions (Core + Exam Collocations)</a:t>
            </a:r>
          </a:p>
        </p:txBody>
      </p:sp>
      <p:sp>
        <p:nvSpPr>
          <p:cNvPr id="5" name="TextBox 4"/>
          <p:cNvSpPr txBox="1"/>
          <p:nvPr/>
        </p:nvSpPr>
        <p:spPr>
          <a:xfrm>
            <a:off x="822960" y="1828800"/>
            <a:ext cx="10972800" cy="2743200"/>
          </a:xfrm>
          <a:prstGeom prst="rect">
            <a:avLst/>
          </a:prstGeom>
          <a:noFill/>
        </p:spPr>
        <p:txBody>
          <a:bodyPr wrap="none">
            <a:spAutoFit/>
          </a:bodyPr>
          <a:lstStyle/>
          <a:p>
            <a:pPr algn="l"/>
            <a:r>
              <a:rPr sz="4000" b="1">
                <a:solidFill>
                  <a:srgbClr val="FFFFFF"/>
                </a:solidFill>
                <a:latin typeface="Calibri"/>
              </a:rPr>
              <a:t>Prepositions = relationship words
(time • place • direction • cause • purpose)</a:t>
            </a:r>
          </a:p>
          <a:p>
            <a:pPr>
              <a:defRPr sz="2000">
                <a:solidFill>
                  <a:srgbClr val="94A3B8"/>
                </a:solidFill>
                <a:latin typeface="Calibri"/>
              </a:defRPr>
            </a:pPr>
            <a:r>
              <a:t>We’ll learn meaning + usage + high‑value examples.</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Prepositions — Meaning &amp; Usage (Quick Reference)</a:t>
            </a:r>
          </a:p>
        </p:txBody>
      </p:sp>
      <p:graphicFrame>
        <p:nvGraphicFramePr>
          <p:cNvPr id="5" name="Table 4"/>
          <p:cNvGraphicFramePr>
            <a:graphicFrameLocks noGrp="1"/>
          </p:cNvGraphicFramePr>
          <p:nvPr>
            <p:extLst>
              <p:ext uri="{D42A27DB-BD31-4B8C-83A1-F6EECF244321}">
                <p14:modId xmlns:p14="http://schemas.microsoft.com/office/powerpoint/2010/main" val="2715188461"/>
              </p:ext>
            </p:extLst>
          </p:nvPr>
        </p:nvGraphicFramePr>
        <p:xfrm>
          <a:off x="731520" y="1280160"/>
          <a:ext cx="10881360" cy="3657600"/>
        </p:xfrm>
        <a:graphic>
          <a:graphicData uri="http://schemas.openxmlformats.org/drawingml/2006/table">
            <a:tbl>
              <a:tblPr firstRow="1" bandRow="1">
                <a:tableStyleId>{5C22544A-7EE6-4342-B048-85BDC9FD1C3A}</a:tableStyleId>
              </a:tblPr>
              <a:tblGrid>
                <a:gridCol w="3627120">
                  <a:extLst>
                    <a:ext uri="{9D8B030D-6E8A-4147-A177-3AD203B41FA5}">
                      <a16:colId xmlns:a16="http://schemas.microsoft.com/office/drawing/2014/main" val="20000"/>
                    </a:ext>
                  </a:extLst>
                </a:gridCol>
                <a:gridCol w="3627120">
                  <a:extLst>
                    <a:ext uri="{9D8B030D-6E8A-4147-A177-3AD203B41FA5}">
                      <a16:colId xmlns:a16="http://schemas.microsoft.com/office/drawing/2014/main" val="20001"/>
                    </a:ext>
                  </a:extLst>
                </a:gridCol>
                <a:gridCol w="3627120">
                  <a:extLst>
                    <a:ext uri="{9D8B030D-6E8A-4147-A177-3AD203B41FA5}">
                      <a16:colId xmlns:a16="http://schemas.microsoft.com/office/drawing/2014/main" val="20002"/>
                    </a:ext>
                  </a:extLst>
                </a:gridCol>
              </a:tblGrid>
              <a:tr h="609600">
                <a:tc>
                  <a:txBody>
                    <a:bodyPr/>
                    <a:lstStyle/>
                    <a:p>
                      <a:pPr>
                        <a:spcAft>
                          <a:spcPts val="200"/>
                        </a:spcAft>
                      </a:pPr>
                      <a:r>
                        <a:rPr sz="1400" b="1" dirty="0">
                          <a:solidFill>
                            <a:srgbClr val="FFFFFF"/>
                          </a:solidFill>
                          <a:latin typeface="Calibri"/>
                        </a:rPr>
                        <a:t>Preposition</a:t>
                      </a:r>
                    </a:p>
                  </a:txBody>
                  <a:tcPr>
                    <a:solidFill>
                      <a:srgbClr val="0D1B2A"/>
                    </a:solidFill>
                  </a:tcPr>
                </a:tc>
                <a:tc>
                  <a:txBody>
                    <a:bodyPr/>
                    <a:lstStyle/>
                    <a:p>
                      <a:pPr>
                        <a:spcAft>
                          <a:spcPts val="200"/>
                        </a:spcAft>
                      </a:pPr>
                      <a:r>
                        <a:rPr sz="1400" b="1">
                          <a:solidFill>
                            <a:srgbClr val="FFFFFF"/>
                          </a:solidFill>
                          <a:latin typeface="Calibri"/>
                        </a:rPr>
                        <a:t>Core meaning</a:t>
                      </a:r>
                    </a:p>
                  </a:txBody>
                  <a:tcPr>
                    <a:solidFill>
                      <a:srgbClr val="0D1B2A"/>
                    </a:solidFill>
                  </a:tcPr>
                </a:tc>
                <a:tc>
                  <a:txBody>
                    <a:bodyPr/>
                    <a:lstStyle/>
                    <a:p>
                      <a:pPr>
                        <a:spcAft>
                          <a:spcPts val="200"/>
                        </a:spcAft>
                      </a:pPr>
                      <a:r>
                        <a:rPr sz="1400" b="1" dirty="0">
                          <a:solidFill>
                            <a:srgbClr val="FFFFFF"/>
                          </a:solidFill>
                          <a:latin typeface="Calibri"/>
                        </a:rPr>
                        <a:t>Example (formal / </a:t>
                      </a:r>
                      <a:r>
                        <a:rPr sz="1400" b="1" dirty="0" smtClean="0">
                          <a:solidFill>
                            <a:srgbClr val="FFFFFF"/>
                          </a:solidFill>
                          <a:latin typeface="Calibri"/>
                        </a:rPr>
                        <a:t>‑</a:t>
                      </a:r>
                      <a:r>
                        <a:rPr sz="1400" b="1" dirty="0">
                          <a:solidFill>
                            <a:srgbClr val="FFFFFF"/>
                          </a:solidFill>
                          <a:latin typeface="Calibri"/>
                        </a:rPr>
                        <a:t>style)</a:t>
                      </a:r>
                    </a:p>
                  </a:txBody>
                  <a:tcPr>
                    <a:solidFill>
                      <a:srgbClr val="0D1B2A"/>
                    </a:solidFill>
                  </a:tcPr>
                </a:tc>
                <a:extLst>
                  <a:ext uri="{0D108BD9-81ED-4DB2-BD59-A6C34878D82A}">
                    <a16:rowId xmlns:a16="http://schemas.microsoft.com/office/drawing/2014/main" val="10000"/>
                  </a:ext>
                </a:extLst>
              </a:tr>
              <a:tr h="609600">
                <a:tc>
                  <a:txBody>
                    <a:bodyPr/>
                    <a:lstStyle/>
                    <a:p>
                      <a:pPr>
                        <a:spcAft>
                          <a:spcPts val="200"/>
                        </a:spcAft>
                      </a:pPr>
                      <a:r>
                        <a:rPr sz="1300" b="0">
                          <a:solidFill>
                            <a:srgbClr val="E2E8F0"/>
                          </a:solidFill>
                          <a:latin typeface="Calibri"/>
                        </a:rPr>
                        <a:t>between</a:t>
                      </a:r>
                    </a:p>
                  </a:txBody>
                  <a:tcPr>
                    <a:solidFill>
                      <a:srgbClr val="1E293B"/>
                    </a:solidFill>
                  </a:tcPr>
                </a:tc>
                <a:tc>
                  <a:txBody>
                    <a:bodyPr/>
                    <a:lstStyle/>
                    <a:p>
                      <a:pPr>
                        <a:spcAft>
                          <a:spcPts val="200"/>
                        </a:spcAft>
                      </a:pPr>
                      <a:r>
                        <a:rPr sz="1300" b="0">
                          <a:solidFill>
                            <a:srgbClr val="E2E8F0"/>
                          </a:solidFill>
                          <a:latin typeface="Calibri"/>
                        </a:rPr>
                        <a:t>linking two items</a:t>
                      </a:r>
                    </a:p>
                  </a:txBody>
                  <a:tcPr>
                    <a:solidFill>
                      <a:srgbClr val="1E293B"/>
                    </a:solidFill>
                  </a:tcPr>
                </a:tc>
                <a:tc>
                  <a:txBody>
                    <a:bodyPr/>
                    <a:lstStyle/>
                    <a:p>
                      <a:pPr>
                        <a:spcAft>
                          <a:spcPts val="200"/>
                        </a:spcAft>
                      </a:pPr>
                      <a:r>
                        <a:rPr sz="1300" b="0">
                          <a:solidFill>
                            <a:srgbClr val="E2E8F0"/>
                          </a:solidFill>
                          <a:latin typeface="Calibri"/>
                        </a:rPr>
                        <a:t>The treaty was signed between the two states.</a:t>
                      </a:r>
                    </a:p>
                  </a:txBody>
                  <a:tcPr>
                    <a:solidFill>
                      <a:srgbClr val="1E293B"/>
                    </a:solidFill>
                  </a:tcPr>
                </a:tc>
                <a:extLst>
                  <a:ext uri="{0D108BD9-81ED-4DB2-BD59-A6C34878D82A}">
                    <a16:rowId xmlns:a16="http://schemas.microsoft.com/office/drawing/2014/main" val="10001"/>
                  </a:ext>
                </a:extLst>
              </a:tr>
              <a:tr h="609600">
                <a:tc>
                  <a:txBody>
                    <a:bodyPr/>
                    <a:lstStyle/>
                    <a:p>
                      <a:pPr>
                        <a:spcAft>
                          <a:spcPts val="200"/>
                        </a:spcAft>
                      </a:pPr>
                      <a:r>
                        <a:rPr sz="1300" b="0">
                          <a:solidFill>
                            <a:srgbClr val="E2E8F0"/>
                          </a:solidFill>
                          <a:latin typeface="Calibri"/>
                        </a:rPr>
                        <a:t>by</a:t>
                      </a:r>
                    </a:p>
                  </a:txBody>
                  <a:tcPr>
                    <a:solidFill>
                      <a:srgbClr val="1E293B"/>
                    </a:solidFill>
                  </a:tcPr>
                </a:tc>
                <a:tc>
                  <a:txBody>
                    <a:bodyPr/>
                    <a:lstStyle/>
                    <a:p>
                      <a:pPr>
                        <a:spcAft>
                          <a:spcPts val="200"/>
                        </a:spcAft>
                      </a:pPr>
                      <a:r>
                        <a:rPr sz="1300" b="0">
                          <a:solidFill>
                            <a:srgbClr val="E2E8F0"/>
                          </a:solidFill>
                          <a:latin typeface="Calibri"/>
                        </a:rPr>
                        <a:t>agent / method; deadline</a:t>
                      </a:r>
                    </a:p>
                  </a:txBody>
                  <a:tcPr>
                    <a:solidFill>
                      <a:srgbClr val="1E293B"/>
                    </a:solidFill>
                  </a:tcPr>
                </a:tc>
                <a:tc>
                  <a:txBody>
                    <a:bodyPr/>
                    <a:lstStyle/>
                    <a:p>
                      <a:pPr>
                        <a:spcAft>
                          <a:spcPts val="200"/>
                        </a:spcAft>
                      </a:pPr>
                      <a:r>
                        <a:rPr sz="1300" b="0" dirty="0">
                          <a:solidFill>
                            <a:srgbClr val="E2E8F0"/>
                          </a:solidFill>
                          <a:latin typeface="Calibri"/>
                        </a:rPr>
                        <a:t>The report was prepared by the committee. </a:t>
                      </a:r>
                      <a:r>
                        <a:rPr sz="1300" b="0" dirty="0" smtClean="0">
                          <a:solidFill>
                            <a:srgbClr val="E2E8F0"/>
                          </a:solidFill>
                          <a:latin typeface="Calibri"/>
                        </a:rPr>
                        <a:t>Submit</a:t>
                      </a:r>
                      <a:r>
                        <a:rPr lang="en-US" sz="1300" b="0" dirty="0" smtClean="0">
                          <a:solidFill>
                            <a:srgbClr val="E2E8F0"/>
                          </a:solidFill>
                          <a:latin typeface="Calibri"/>
                        </a:rPr>
                        <a:t> your project</a:t>
                      </a:r>
                      <a:r>
                        <a:rPr sz="1300" b="0" dirty="0" smtClean="0">
                          <a:solidFill>
                            <a:srgbClr val="E2E8F0"/>
                          </a:solidFill>
                          <a:latin typeface="Calibri"/>
                        </a:rPr>
                        <a:t> </a:t>
                      </a:r>
                      <a:r>
                        <a:rPr sz="1300" b="0" dirty="0">
                          <a:solidFill>
                            <a:srgbClr val="E2E8F0"/>
                          </a:solidFill>
                          <a:latin typeface="Calibri"/>
                        </a:rPr>
                        <a:t>by Monday.</a:t>
                      </a:r>
                    </a:p>
                  </a:txBody>
                  <a:tcPr>
                    <a:solidFill>
                      <a:srgbClr val="1E293B"/>
                    </a:solidFill>
                  </a:tcPr>
                </a:tc>
                <a:extLst>
                  <a:ext uri="{0D108BD9-81ED-4DB2-BD59-A6C34878D82A}">
                    <a16:rowId xmlns:a16="http://schemas.microsoft.com/office/drawing/2014/main" val="10002"/>
                  </a:ext>
                </a:extLst>
              </a:tr>
              <a:tr h="609600">
                <a:tc>
                  <a:txBody>
                    <a:bodyPr/>
                    <a:lstStyle/>
                    <a:p>
                      <a:pPr>
                        <a:spcAft>
                          <a:spcPts val="200"/>
                        </a:spcAft>
                      </a:pPr>
                      <a:r>
                        <a:rPr sz="1300" b="0">
                          <a:solidFill>
                            <a:srgbClr val="E2E8F0"/>
                          </a:solidFill>
                          <a:latin typeface="Calibri"/>
                        </a:rPr>
                        <a:t>for</a:t>
                      </a:r>
                    </a:p>
                  </a:txBody>
                  <a:tcPr>
                    <a:solidFill>
                      <a:srgbClr val="1E293B"/>
                    </a:solidFill>
                  </a:tcPr>
                </a:tc>
                <a:tc>
                  <a:txBody>
                    <a:bodyPr/>
                    <a:lstStyle/>
                    <a:p>
                      <a:pPr>
                        <a:spcAft>
                          <a:spcPts val="200"/>
                        </a:spcAft>
                      </a:pPr>
                      <a:r>
                        <a:rPr sz="1300" b="0">
                          <a:solidFill>
                            <a:srgbClr val="E2E8F0"/>
                          </a:solidFill>
                          <a:latin typeface="Calibri"/>
                        </a:rPr>
                        <a:t>purpose / benefit</a:t>
                      </a:r>
                    </a:p>
                  </a:txBody>
                  <a:tcPr>
                    <a:solidFill>
                      <a:srgbClr val="1E293B"/>
                    </a:solidFill>
                  </a:tcPr>
                </a:tc>
                <a:tc>
                  <a:txBody>
                    <a:bodyPr/>
                    <a:lstStyle/>
                    <a:p>
                      <a:pPr>
                        <a:spcAft>
                          <a:spcPts val="200"/>
                        </a:spcAft>
                      </a:pPr>
                      <a:r>
                        <a:rPr sz="1300" b="0">
                          <a:solidFill>
                            <a:srgbClr val="E2E8F0"/>
                          </a:solidFill>
                          <a:latin typeface="Calibri"/>
                        </a:rPr>
                        <a:t>This policy is for public welfare and security.</a:t>
                      </a:r>
                    </a:p>
                  </a:txBody>
                  <a:tcPr>
                    <a:solidFill>
                      <a:srgbClr val="1E293B"/>
                    </a:solidFill>
                  </a:tcPr>
                </a:tc>
                <a:extLst>
                  <a:ext uri="{0D108BD9-81ED-4DB2-BD59-A6C34878D82A}">
                    <a16:rowId xmlns:a16="http://schemas.microsoft.com/office/drawing/2014/main" val="10003"/>
                  </a:ext>
                </a:extLst>
              </a:tr>
              <a:tr h="609600">
                <a:tc>
                  <a:txBody>
                    <a:bodyPr/>
                    <a:lstStyle/>
                    <a:p>
                      <a:pPr>
                        <a:spcAft>
                          <a:spcPts val="200"/>
                        </a:spcAft>
                      </a:pPr>
                      <a:r>
                        <a:rPr sz="1300" b="0">
                          <a:solidFill>
                            <a:srgbClr val="E2E8F0"/>
                          </a:solidFill>
                          <a:latin typeface="Calibri"/>
                        </a:rPr>
                        <a:t>from</a:t>
                      </a:r>
                    </a:p>
                  </a:txBody>
                  <a:tcPr>
                    <a:solidFill>
                      <a:srgbClr val="1E293B"/>
                    </a:solidFill>
                  </a:tcPr>
                </a:tc>
                <a:tc>
                  <a:txBody>
                    <a:bodyPr/>
                    <a:lstStyle/>
                    <a:p>
                      <a:pPr>
                        <a:spcAft>
                          <a:spcPts val="200"/>
                        </a:spcAft>
                      </a:pPr>
                      <a:r>
                        <a:rPr sz="1300" b="0">
                          <a:solidFill>
                            <a:srgbClr val="E2E8F0"/>
                          </a:solidFill>
                          <a:latin typeface="Calibri"/>
                        </a:rPr>
                        <a:t>source / origin</a:t>
                      </a:r>
                    </a:p>
                  </a:txBody>
                  <a:tcPr>
                    <a:solidFill>
                      <a:srgbClr val="1E293B"/>
                    </a:solidFill>
                  </a:tcPr>
                </a:tc>
                <a:tc>
                  <a:txBody>
                    <a:bodyPr/>
                    <a:lstStyle/>
                    <a:p>
                      <a:pPr>
                        <a:spcAft>
                          <a:spcPts val="200"/>
                        </a:spcAft>
                      </a:pPr>
                      <a:r>
                        <a:rPr sz="1300" b="0">
                          <a:solidFill>
                            <a:srgbClr val="E2E8F0"/>
                          </a:solidFill>
                          <a:latin typeface="Calibri"/>
                        </a:rPr>
                        <a:t>He graduated from Karachi University.</a:t>
                      </a:r>
                    </a:p>
                  </a:txBody>
                  <a:tcPr>
                    <a:solidFill>
                      <a:srgbClr val="1E293B"/>
                    </a:solidFill>
                  </a:tcPr>
                </a:tc>
                <a:extLst>
                  <a:ext uri="{0D108BD9-81ED-4DB2-BD59-A6C34878D82A}">
                    <a16:rowId xmlns:a16="http://schemas.microsoft.com/office/drawing/2014/main" val="10004"/>
                  </a:ext>
                </a:extLst>
              </a:tr>
              <a:tr h="609600">
                <a:tc>
                  <a:txBody>
                    <a:bodyPr/>
                    <a:lstStyle/>
                    <a:p>
                      <a:pPr>
                        <a:spcAft>
                          <a:spcPts val="200"/>
                        </a:spcAft>
                      </a:pPr>
                      <a:r>
                        <a:rPr sz="1300" b="0">
                          <a:solidFill>
                            <a:srgbClr val="E2E8F0"/>
                          </a:solidFill>
                          <a:latin typeface="Calibri"/>
                        </a:rPr>
                        <a:t>in</a:t>
                      </a:r>
                    </a:p>
                  </a:txBody>
                  <a:tcPr>
                    <a:solidFill>
                      <a:srgbClr val="1E293B"/>
                    </a:solidFill>
                  </a:tcPr>
                </a:tc>
                <a:tc>
                  <a:txBody>
                    <a:bodyPr/>
                    <a:lstStyle/>
                    <a:p>
                      <a:pPr>
                        <a:spcAft>
                          <a:spcPts val="200"/>
                        </a:spcAft>
                      </a:pPr>
                      <a:r>
                        <a:rPr sz="1300" b="0">
                          <a:solidFill>
                            <a:srgbClr val="E2E8F0"/>
                          </a:solidFill>
                          <a:latin typeface="Calibri"/>
                        </a:rPr>
                        <a:t>inside; during a period</a:t>
                      </a:r>
                    </a:p>
                  </a:txBody>
                  <a:tcPr>
                    <a:solidFill>
                      <a:srgbClr val="1E293B"/>
                    </a:solidFill>
                  </a:tcPr>
                </a:tc>
                <a:tc>
                  <a:txBody>
                    <a:bodyPr/>
                    <a:lstStyle/>
                    <a:p>
                      <a:pPr>
                        <a:spcAft>
                          <a:spcPts val="200"/>
                        </a:spcAft>
                      </a:pPr>
                      <a:r>
                        <a:rPr sz="1300" b="0" dirty="0">
                          <a:solidFill>
                            <a:srgbClr val="E2E8F0"/>
                          </a:solidFill>
                          <a:latin typeface="Calibri"/>
                        </a:rPr>
                        <a:t>She lives in Lahore. The meeting is in January.</a:t>
                      </a:r>
                    </a:p>
                  </a:txBody>
                  <a:tcPr>
                    <a:solidFill>
                      <a:srgbClr val="1E293B"/>
                    </a:solidFill>
                  </a:tcPr>
                </a:tc>
                <a:extLst>
                  <a:ext uri="{0D108BD9-81ED-4DB2-BD59-A6C34878D82A}">
                    <a16:rowId xmlns:a16="http://schemas.microsoft.com/office/drawing/2014/main" val="10005"/>
                  </a:ext>
                </a:extLst>
              </a:tr>
            </a:tbl>
          </a:graphicData>
        </a:graphic>
      </p:graphicFrame>
      <p:sp>
        <p:nvSpPr>
          <p:cNvPr id="6" name="Rectangle 5"/>
          <p:cNvSpPr/>
          <p:nvPr/>
        </p:nvSpPr>
        <p:spPr>
          <a:xfrm>
            <a:off x="731520" y="1207008"/>
            <a:ext cx="10881360"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731520" y="5120640"/>
            <a:ext cx="10881360" cy="1234440"/>
          </a:xfrm>
          <a:prstGeom prst="roundRect">
            <a:avLst/>
          </a:prstGeom>
          <a:solidFill>
            <a:srgbClr val="0F172A"/>
          </a:solidFill>
          <a:ln w="25400">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05840" y="5303520"/>
            <a:ext cx="10332720" cy="868680"/>
          </a:xfrm>
          <a:prstGeom prst="rect">
            <a:avLst/>
          </a:prstGeom>
          <a:noFill/>
        </p:spPr>
        <p:txBody>
          <a:bodyPr wrap="none">
            <a:spAutoFit/>
          </a:bodyPr>
          <a:lstStyle/>
          <a:p>
            <a:r>
              <a:rPr sz="1800" b="1">
                <a:solidFill>
                  <a:srgbClr val="F43F5E"/>
                </a:solidFill>
                <a:latin typeface="Calibri"/>
              </a:rPr>
              <a:t>Common mistake</a:t>
            </a:r>
          </a:p>
          <a:p>
            <a:pPr>
              <a:defRPr sz="1600">
                <a:solidFill>
                  <a:srgbClr val="94A3B8"/>
                </a:solidFill>
                <a:latin typeface="Calibri"/>
              </a:defRPr>
            </a:pPr>
            <a:r>
              <a:t>Don’t use **between** for more than two items in strict writing (prefer **among** for 3+).</a:t>
            </a:r>
          </a:p>
        </p:txBody>
      </p:sp>
      <p:sp>
        <p:nvSpPr>
          <p:cNvPr id="9" name="Rectangle 8"/>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Prepositions — Movement, Ownership, Topic</a:t>
            </a:r>
          </a:p>
        </p:txBody>
      </p:sp>
      <p:graphicFrame>
        <p:nvGraphicFramePr>
          <p:cNvPr id="5" name="Table 4"/>
          <p:cNvGraphicFramePr>
            <a:graphicFrameLocks noGrp="1"/>
          </p:cNvGraphicFramePr>
          <p:nvPr>
            <p:extLst>
              <p:ext uri="{D42A27DB-BD31-4B8C-83A1-F6EECF244321}">
                <p14:modId xmlns:p14="http://schemas.microsoft.com/office/powerpoint/2010/main" val="4240048776"/>
              </p:ext>
            </p:extLst>
          </p:nvPr>
        </p:nvGraphicFramePr>
        <p:xfrm>
          <a:off x="731520" y="1280160"/>
          <a:ext cx="10881360" cy="4058920"/>
        </p:xfrm>
        <a:graphic>
          <a:graphicData uri="http://schemas.openxmlformats.org/drawingml/2006/table">
            <a:tbl>
              <a:tblPr firstRow="1" bandRow="1">
                <a:tableStyleId>{5C22544A-7EE6-4342-B048-85BDC9FD1C3A}</a:tableStyleId>
              </a:tblPr>
              <a:tblGrid>
                <a:gridCol w="3627120">
                  <a:extLst>
                    <a:ext uri="{9D8B030D-6E8A-4147-A177-3AD203B41FA5}">
                      <a16:colId xmlns:a16="http://schemas.microsoft.com/office/drawing/2014/main" val="20000"/>
                    </a:ext>
                  </a:extLst>
                </a:gridCol>
                <a:gridCol w="3627120">
                  <a:extLst>
                    <a:ext uri="{9D8B030D-6E8A-4147-A177-3AD203B41FA5}">
                      <a16:colId xmlns:a16="http://schemas.microsoft.com/office/drawing/2014/main" val="20001"/>
                    </a:ext>
                  </a:extLst>
                </a:gridCol>
                <a:gridCol w="3627120">
                  <a:extLst>
                    <a:ext uri="{9D8B030D-6E8A-4147-A177-3AD203B41FA5}">
                      <a16:colId xmlns:a16="http://schemas.microsoft.com/office/drawing/2014/main" val="20002"/>
                    </a:ext>
                  </a:extLst>
                </a:gridCol>
              </a:tblGrid>
              <a:tr h="609600">
                <a:tc>
                  <a:txBody>
                    <a:bodyPr/>
                    <a:lstStyle/>
                    <a:p>
                      <a:pPr>
                        <a:spcAft>
                          <a:spcPts val="200"/>
                        </a:spcAft>
                      </a:pPr>
                      <a:r>
                        <a:rPr sz="1400" b="1">
                          <a:solidFill>
                            <a:srgbClr val="FFFFFF"/>
                          </a:solidFill>
                          <a:latin typeface="Calibri"/>
                        </a:rPr>
                        <a:t>Preposition</a:t>
                      </a:r>
                    </a:p>
                  </a:txBody>
                  <a:tcPr>
                    <a:solidFill>
                      <a:srgbClr val="0D1B2A"/>
                    </a:solidFill>
                  </a:tcPr>
                </a:tc>
                <a:tc>
                  <a:txBody>
                    <a:bodyPr/>
                    <a:lstStyle/>
                    <a:p>
                      <a:pPr>
                        <a:spcAft>
                          <a:spcPts val="200"/>
                        </a:spcAft>
                      </a:pPr>
                      <a:r>
                        <a:rPr sz="1400" b="1">
                          <a:solidFill>
                            <a:srgbClr val="FFFFFF"/>
                          </a:solidFill>
                          <a:latin typeface="Calibri"/>
                        </a:rPr>
                        <a:t>Core meaning</a:t>
                      </a:r>
                    </a:p>
                  </a:txBody>
                  <a:tcPr>
                    <a:solidFill>
                      <a:srgbClr val="0D1B2A"/>
                    </a:solidFill>
                  </a:tcPr>
                </a:tc>
                <a:tc>
                  <a:txBody>
                    <a:bodyPr/>
                    <a:lstStyle/>
                    <a:p>
                      <a:pPr>
                        <a:spcAft>
                          <a:spcPts val="200"/>
                        </a:spcAft>
                      </a:pPr>
                      <a:r>
                        <a:rPr sz="1400" b="1">
                          <a:solidFill>
                            <a:srgbClr val="FFFFFF"/>
                          </a:solidFill>
                          <a:latin typeface="Calibri"/>
                        </a:rPr>
                        <a:t>Example</a:t>
                      </a:r>
                    </a:p>
                  </a:txBody>
                  <a:tcPr>
                    <a:solidFill>
                      <a:srgbClr val="0D1B2A"/>
                    </a:solidFill>
                  </a:tcPr>
                </a:tc>
                <a:extLst>
                  <a:ext uri="{0D108BD9-81ED-4DB2-BD59-A6C34878D82A}">
                    <a16:rowId xmlns:a16="http://schemas.microsoft.com/office/drawing/2014/main" val="10000"/>
                  </a:ext>
                </a:extLst>
              </a:tr>
              <a:tr h="609600">
                <a:tc>
                  <a:txBody>
                    <a:bodyPr/>
                    <a:lstStyle/>
                    <a:p>
                      <a:pPr>
                        <a:spcAft>
                          <a:spcPts val="200"/>
                        </a:spcAft>
                      </a:pPr>
                      <a:r>
                        <a:rPr sz="1300" b="0">
                          <a:solidFill>
                            <a:srgbClr val="E2E8F0"/>
                          </a:solidFill>
                          <a:latin typeface="Calibri"/>
                        </a:rPr>
                        <a:t>into</a:t>
                      </a:r>
                    </a:p>
                  </a:txBody>
                  <a:tcPr>
                    <a:solidFill>
                      <a:srgbClr val="1E293B"/>
                    </a:solidFill>
                  </a:tcPr>
                </a:tc>
                <a:tc>
                  <a:txBody>
                    <a:bodyPr/>
                    <a:lstStyle/>
                    <a:p>
                      <a:pPr>
                        <a:spcAft>
                          <a:spcPts val="200"/>
                        </a:spcAft>
                      </a:pPr>
                      <a:r>
                        <a:rPr sz="1300" b="0">
                          <a:solidFill>
                            <a:srgbClr val="E2E8F0"/>
                          </a:solidFill>
                          <a:latin typeface="Calibri"/>
                        </a:rPr>
                        <a:t>movement inside</a:t>
                      </a:r>
                    </a:p>
                  </a:txBody>
                  <a:tcPr>
                    <a:solidFill>
                      <a:srgbClr val="1E293B"/>
                    </a:solidFill>
                  </a:tcPr>
                </a:tc>
                <a:tc>
                  <a:txBody>
                    <a:bodyPr/>
                    <a:lstStyle/>
                    <a:p>
                      <a:pPr>
                        <a:spcAft>
                          <a:spcPts val="200"/>
                        </a:spcAft>
                      </a:pPr>
                      <a:r>
                        <a:rPr sz="1300" b="0" dirty="0">
                          <a:solidFill>
                            <a:srgbClr val="E2E8F0"/>
                          </a:solidFill>
                          <a:latin typeface="Calibri"/>
                        </a:rPr>
                        <a:t>The country slid into crisis after the incident.</a:t>
                      </a:r>
                    </a:p>
                  </a:txBody>
                  <a:tcPr>
                    <a:solidFill>
                      <a:srgbClr val="1E293B"/>
                    </a:solidFill>
                  </a:tcPr>
                </a:tc>
                <a:extLst>
                  <a:ext uri="{0D108BD9-81ED-4DB2-BD59-A6C34878D82A}">
                    <a16:rowId xmlns:a16="http://schemas.microsoft.com/office/drawing/2014/main" val="10001"/>
                  </a:ext>
                </a:extLst>
              </a:tr>
              <a:tr h="609600">
                <a:tc>
                  <a:txBody>
                    <a:bodyPr/>
                    <a:lstStyle/>
                    <a:p>
                      <a:pPr>
                        <a:spcAft>
                          <a:spcPts val="200"/>
                        </a:spcAft>
                      </a:pPr>
                      <a:r>
                        <a:rPr sz="1300" b="0">
                          <a:solidFill>
                            <a:srgbClr val="E2E8F0"/>
                          </a:solidFill>
                          <a:latin typeface="Calibri"/>
                        </a:rPr>
                        <a:t>of</a:t>
                      </a:r>
                    </a:p>
                  </a:txBody>
                  <a:tcPr>
                    <a:solidFill>
                      <a:srgbClr val="1E293B"/>
                    </a:solidFill>
                  </a:tcPr>
                </a:tc>
                <a:tc>
                  <a:txBody>
                    <a:bodyPr/>
                    <a:lstStyle/>
                    <a:p>
                      <a:pPr>
                        <a:spcAft>
                          <a:spcPts val="200"/>
                        </a:spcAft>
                      </a:pPr>
                      <a:r>
                        <a:rPr sz="1300" b="0">
                          <a:solidFill>
                            <a:srgbClr val="E2E8F0"/>
                          </a:solidFill>
                          <a:latin typeface="Calibri"/>
                        </a:rPr>
                        <a:t>belonging / connection</a:t>
                      </a:r>
                    </a:p>
                  </a:txBody>
                  <a:tcPr>
                    <a:solidFill>
                      <a:srgbClr val="1E293B"/>
                    </a:solidFill>
                  </a:tcPr>
                </a:tc>
                <a:tc>
                  <a:txBody>
                    <a:bodyPr/>
                    <a:lstStyle/>
                    <a:p>
                      <a:pPr>
                        <a:spcAft>
                          <a:spcPts val="200"/>
                        </a:spcAft>
                      </a:pPr>
                      <a:r>
                        <a:rPr sz="1300" b="0" dirty="0">
                          <a:solidFill>
                            <a:srgbClr val="E2E8F0"/>
                          </a:solidFill>
                          <a:latin typeface="Calibri"/>
                        </a:rPr>
                        <a:t>The responsibilities of the department are defined in the charter</a:t>
                      </a:r>
                      <a:r>
                        <a:rPr sz="1300" b="0" dirty="0" smtClean="0">
                          <a:solidFill>
                            <a:srgbClr val="E2E8F0"/>
                          </a:solidFill>
                          <a:latin typeface="Calibri"/>
                        </a:rPr>
                        <a:t>.</a:t>
                      </a:r>
                      <a:r>
                        <a:rPr lang="en-US" sz="1300" b="0" dirty="0" smtClean="0">
                          <a:solidFill>
                            <a:srgbClr val="E2E8F0"/>
                          </a:solidFill>
                          <a:latin typeface="Calibri"/>
                        </a:rPr>
                        <a:t> </a:t>
                      </a:r>
                    </a:p>
                    <a:p>
                      <a:pPr>
                        <a:spcAft>
                          <a:spcPts val="200"/>
                        </a:spcAft>
                      </a:pPr>
                      <a:r>
                        <a:rPr lang="en-US" sz="1300" b="0" dirty="0" smtClean="0">
                          <a:solidFill>
                            <a:srgbClr val="E2E8F0"/>
                          </a:solidFill>
                          <a:latin typeface="Calibri"/>
                        </a:rPr>
                        <a:t>(Bag of</a:t>
                      </a:r>
                      <a:r>
                        <a:rPr lang="en-US" sz="1300" b="0" baseline="0" dirty="0" smtClean="0">
                          <a:solidFill>
                            <a:srgbClr val="E2E8F0"/>
                          </a:solidFill>
                          <a:latin typeface="Calibri"/>
                        </a:rPr>
                        <a:t> Ahmad)</a:t>
                      </a:r>
                      <a:endParaRPr sz="1300" b="0" dirty="0">
                        <a:solidFill>
                          <a:srgbClr val="E2E8F0"/>
                        </a:solidFill>
                        <a:latin typeface="Calibri"/>
                      </a:endParaRPr>
                    </a:p>
                  </a:txBody>
                  <a:tcPr>
                    <a:solidFill>
                      <a:srgbClr val="1E293B"/>
                    </a:solidFill>
                  </a:tcPr>
                </a:tc>
                <a:extLst>
                  <a:ext uri="{0D108BD9-81ED-4DB2-BD59-A6C34878D82A}">
                    <a16:rowId xmlns:a16="http://schemas.microsoft.com/office/drawing/2014/main" val="10002"/>
                  </a:ext>
                </a:extLst>
              </a:tr>
              <a:tr h="609600">
                <a:tc>
                  <a:txBody>
                    <a:bodyPr/>
                    <a:lstStyle/>
                    <a:p>
                      <a:pPr>
                        <a:spcAft>
                          <a:spcPts val="200"/>
                        </a:spcAft>
                      </a:pPr>
                      <a:r>
                        <a:rPr sz="1300" b="0">
                          <a:solidFill>
                            <a:srgbClr val="E2E8F0"/>
                          </a:solidFill>
                          <a:latin typeface="Calibri"/>
                        </a:rPr>
                        <a:t>on</a:t>
                      </a:r>
                    </a:p>
                  </a:txBody>
                  <a:tcPr>
                    <a:solidFill>
                      <a:srgbClr val="1E293B"/>
                    </a:solidFill>
                  </a:tcPr>
                </a:tc>
                <a:tc>
                  <a:txBody>
                    <a:bodyPr/>
                    <a:lstStyle/>
                    <a:p>
                      <a:pPr>
                        <a:spcAft>
                          <a:spcPts val="200"/>
                        </a:spcAft>
                      </a:pPr>
                      <a:r>
                        <a:rPr sz="1300" b="0">
                          <a:solidFill>
                            <a:srgbClr val="E2E8F0"/>
                          </a:solidFill>
                          <a:latin typeface="Calibri"/>
                        </a:rPr>
                        <a:t>surface; topic</a:t>
                      </a:r>
                    </a:p>
                  </a:txBody>
                  <a:tcPr>
                    <a:solidFill>
                      <a:srgbClr val="1E293B"/>
                    </a:solidFill>
                  </a:tcPr>
                </a:tc>
                <a:tc>
                  <a:txBody>
                    <a:bodyPr/>
                    <a:lstStyle/>
                    <a:p>
                      <a:pPr>
                        <a:spcAft>
                          <a:spcPts val="200"/>
                        </a:spcAft>
                      </a:pPr>
                      <a:r>
                        <a:rPr sz="1300" b="0" dirty="0">
                          <a:solidFill>
                            <a:srgbClr val="E2E8F0"/>
                          </a:solidFill>
                          <a:latin typeface="Calibri"/>
                        </a:rPr>
                        <a:t>The file is on the table. </a:t>
                      </a:r>
                      <a:endParaRPr lang="en-US" sz="1300" b="0" dirty="0" smtClean="0">
                        <a:solidFill>
                          <a:srgbClr val="E2E8F0"/>
                        </a:solidFill>
                        <a:latin typeface="Calibri"/>
                      </a:endParaRPr>
                    </a:p>
                    <a:p>
                      <a:pPr>
                        <a:spcAft>
                          <a:spcPts val="200"/>
                        </a:spcAft>
                      </a:pPr>
                      <a:r>
                        <a:rPr sz="1300" b="0" dirty="0" smtClean="0">
                          <a:solidFill>
                            <a:srgbClr val="E2E8F0"/>
                          </a:solidFill>
                          <a:latin typeface="Calibri"/>
                        </a:rPr>
                        <a:t>He </a:t>
                      </a:r>
                      <a:r>
                        <a:rPr sz="1300" b="0" dirty="0">
                          <a:solidFill>
                            <a:srgbClr val="E2E8F0"/>
                          </a:solidFill>
                          <a:latin typeface="Calibri"/>
                        </a:rPr>
                        <a:t>briefed the team on national security.</a:t>
                      </a:r>
                    </a:p>
                  </a:txBody>
                  <a:tcPr>
                    <a:solidFill>
                      <a:srgbClr val="1E293B"/>
                    </a:solidFill>
                  </a:tcPr>
                </a:tc>
                <a:extLst>
                  <a:ext uri="{0D108BD9-81ED-4DB2-BD59-A6C34878D82A}">
                    <a16:rowId xmlns:a16="http://schemas.microsoft.com/office/drawing/2014/main" val="10003"/>
                  </a:ext>
                </a:extLst>
              </a:tr>
              <a:tr h="609600">
                <a:tc>
                  <a:txBody>
                    <a:bodyPr/>
                    <a:lstStyle/>
                    <a:p>
                      <a:pPr>
                        <a:spcAft>
                          <a:spcPts val="200"/>
                        </a:spcAft>
                      </a:pPr>
                      <a:r>
                        <a:rPr sz="1300" b="0">
                          <a:solidFill>
                            <a:srgbClr val="E2E8F0"/>
                          </a:solidFill>
                          <a:latin typeface="Calibri"/>
                        </a:rPr>
                        <a:t>over</a:t>
                      </a:r>
                    </a:p>
                  </a:txBody>
                  <a:tcPr>
                    <a:solidFill>
                      <a:srgbClr val="1E293B"/>
                    </a:solidFill>
                  </a:tcPr>
                </a:tc>
                <a:tc>
                  <a:txBody>
                    <a:bodyPr/>
                    <a:lstStyle/>
                    <a:p>
                      <a:pPr>
                        <a:spcAft>
                          <a:spcPts val="200"/>
                        </a:spcAft>
                      </a:pPr>
                      <a:r>
                        <a:rPr sz="1300" b="0">
                          <a:solidFill>
                            <a:srgbClr val="E2E8F0"/>
                          </a:solidFill>
                          <a:latin typeface="Calibri"/>
                        </a:rPr>
                        <a:t>across; more than</a:t>
                      </a:r>
                    </a:p>
                  </a:txBody>
                  <a:tcPr>
                    <a:solidFill>
                      <a:srgbClr val="1E293B"/>
                    </a:solidFill>
                  </a:tcPr>
                </a:tc>
                <a:tc>
                  <a:txBody>
                    <a:bodyPr/>
                    <a:lstStyle/>
                    <a:p>
                      <a:pPr>
                        <a:spcAft>
                          <a:spcPts val="200"/>
                        </a:spcAft>
                      </a:pPr>
                      <a:r>
                        <a:rPr sz="1300" b="0" dirty="0">
                          <a:solidFill>
                            <a:srgbClr val="E2E8F0"/>
                          </a:solidFill>
                          <a:latin typeface="Calibri"/>
                        </a:rPr>
                        <a:t>The aircraft flew over the city. </a:t>
                      </a:r>
                      <a:endParaRPr lang="en-US" sz="1300" b="0" dirty="0" smtClean="0">
                        <a:solidFill>
                          <a:srgbClr val="E2E8F0"/>
                        </a:solidFill>
                        <a:latin typeface="Calibri"/>
                      </a:endParaRPr>
                    </a:p>
                    <a:p>
                      <a:pPr>
                        <a:spcAft>
                          <a:spcPts val="200"/>
                        </a:spcAft>
                      </a:pPr>
                      <a:r>
                        <a:rPr sz="1300" b="0" dirty="0" smtClean="0">
                          <a:solidFill>
                            <a:srgbClr val="E2E8F0"/>
                          </a:solidFill>
                          <a:latin typeface="Calibri"/>
                        </a:rPr>
                        <a:t>Over </a:t>
                      </a:r>
                      <a:r>
                        <a:rPr sz="1300" b="0" dirty="0">
                          <a:solidFill>
                            <a:srgbClr val="E2E8F0"/>
                          </a:solidFill>
                          <a:latin typeface="Calibri"/>
                        </a:rPr>
                        <a:t>200 staff attended.</a:t>
                      </a:r>
                    </a:p>
                  </a:txBody>
                  <a:tcPr>
                    <a:solidFill>
                      <a:srgbClr val="1E293B"/>
                    </a:solidFill>
                  </a:tcPr>
                </a:tc>
                <a:extLst>
                  <a:ext uri="{0D108BD9-81ED-4DB2-BD59-A6C34878D82A}">
                    <a16:rowId xmlns:a16="http://schemas.microsoft.com/office/drawing/2014/main" val="10004"/>
                  </a:ext>
                </a:extLst>
              </a:tr>
              <a:tr h="609600">
                <a:tc>
                  <a:txBody>
                    <a:bodyPr/>
                    <a:lstStyle/>
                    <a:p>
                      <a:pPr>
                        <a:spcAft>
                          <a:spcPts val="200"/>
                        </a:spcAft>
                      </a:pPr>
                      <a:r>
                        <a:rPr sz="1300" b="0">
                          <a:solidFill>
                            <a:srgbClr val="E2E8F0"/>
                          </a:solidFill>
                          <a:latin typeface="Calibri"/>
                        </a:rPr>
                        <a:t>through</a:t>
                      </a:r>
                    </a:p>
                  </a:txBody>
                  <a:tcPr>
                    <a:solidFill>
                      <a:srgbClr val="1E293B"/>
                    </a:solidFill>
                  </a:tcPr>
                </a:tc>
                <a:tc>
                  <a:txBody>
                    <a:bodyPr/>
                    <a:lstStyle/>
                    <a:p>
                      <a:pPr>
                        <a:spcAft>
                          <a:spcPts val="200"/>
                        </a:spcAft>
                      </a:pPr>
                      <a:r>
                        <a:rPr sz="1300" b="0" dirty="0">
                          <a:solidFill>
                            <a:srgbClr val="E2E8F0"/>
                          </a:solidFill>
                          <a:latin typeface="Calibri"/>
                        </a:rPr>
                        <a:t>from start to </a:t>
                      </a:r>
                      <a:r>
                        <a:rPr sz="1300" b="0" dirty="0" smtClean="0">
                          <a:solidFill>
                            <a:srgbClr val="E2E8F0"/>
                          </a:solidFill>
                          <a:latin typeface="Calibri"/>
                        </a:rPr>
                        <a:t>end</a:t>
                      </a:r>
                      <a:r>
                        <a:rPr lang="en-US" sz="1300" b="0" dirty="0" smtClean="0">
                          <a:solidFill>
                            <a:srgbClr val="E2E8F0"/>
                          </a:solidFill>
                          <a:latin typeface="Calibri"/>
                        </a:rPr>
                        <a:t>/by means of</a:t>
                      </a:r>
                      <a:endParaRPr sz="1300" b="0" dirty="0">
                        <a:solidFill>
                          <a:srgbClr val="E2E8F0"/>
                        </a:solidFill>
                        <a:latin typeface="Calibri"/>
                      </a:endParaRPr>
                    </a:p>
                  </a:txBody>
                  <a:tcPr>
                    <a:solidFill>
                      <a:srgbClr val="1E293B"/>
                    </a:solidFill>
                  </a:tcPr>
                </a:tc>
                <a:tc>
                  <a:txBody>
                    <a:bodyPr/>
                    <a:lstStyle/>
                    <a:p>
                      <a:pPr>
                        <a:spcAft>
                          <a:spcPts val="200"/>
                        </a:spcAft>
                      </a:pPr>
                      <a:r>
                        <a:rPr sz="1300" b="0" dirty="0">
                          <a:solidFill>
                            <a:srgbClr val="E2E8F0"/>
                          </a:solidFill>
                          <a:latin typeface="Calibri"/>
                        </a:rPr>
                        <a:t>The unit worked through severe hardship during the operation</a:t>
                      </a:r>
                      <a:r>
                        <a:rPr sz="1300" b="0" dirty="0" smtClean="0">
                          <a:solidFill>
                            <a:srgbClr val="E2E8F0"/>
                          </a:solidFill>
                          <a:latin typeface="Calibri"/>
                        </a:rPr>
                        <a:t>.</a:t>
                      </a:r>
                      <a:endParaRPr lang="en-US" sz="1300" b="0" dirty="0" smtClean="0">
                        <a:solidFill>
                          <a:srgbClr val="E2E8F0"/>
                        </a:solidFill>
                        <a:latin typeface="Calibri"/>
                      </a:endParaRPr>
                    </a:p>
                    <a:p>
                      <a:pPr>
                        <a:spcAft>
                          <a:spcPts val="200"/>
                        </a:spcAft>
                      </a:pPr>
                      <a:r>
                        <a:rPr lang="en-US" sz="1300" dirty="0" smtClean="0">
                          <a:solidFill>
                            <a:schemeClr val="tx1"/>
                          </a:solidFill>
                          <a:latin typeface="Calibri" panose="020F0502020204030204" pitchFamily="34" charset="0"/>
                          <a:cs typeface="Calibri" panose="020F0502020204030204" pitchFamily="34" charset="0"/>
                        </a:rPr>
                        <a:t>Enhancing Women’s Education through Budgetary Allocation</a:t>
                      </a:r>
                      <a:endParaRPr sz="1300" b="0" dirty="0">
                        <a:solidFill>
                          <a:schemeClr val="tx1"/>
                        </a:solidFill>
                        <a:latin typeface="Calibri" panose="020F0502020204030204" pitchFamily="34" charset="0"/>
                        <a:cs typeface="Calibri" panose="020F0502020204030204" pitchFamily="34" charset="0"/>
                      </a:endParaRPr>
                    </a:p>
                  </a:txBody>
                  <a:tcPr>
                    <a:solidFill>
                      <a:srgbClr val="1E293B"/>
                    </a:solidFill>
                  </a:tcPr>
                </a:tc>
                <a:extLst>
                  <a:ext uri="{0D108BD9-81ED-4DB2-BD59-A6C34878D82A}">
                    <a16:rowId xmlns:a16="http://schemas.microsoft.com/office/drawing/2014/main" val="10005"/>
                  </a:ext>
                </a:extLst>
              </a:tr>
            </a:tbl>
          </a:graphicData>
        </a:graphic>
      </p:graphicFrame>
      <p:sp>
        <p:nvSpPr>
          <p:cNvPr id="6" name="Rectangle 5"/>
          <p:cNvSpPr/>
          <p:nvPr/>
        </p:nvSpPr>
        <p:spPr>
          <a:xfrm>
            <a:off x="731520" y="1207008"/>
            <a:ext cx="1088136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761695" y="5303520"/>
            <a:ext cx="10881360" cy="123444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36015" y="5486400"/>
            <a:ext cx="10332720" cy="868680"/>
          </a:xfrm>
          <a:prstGeom prst="rect">
            <a:avLst/>
          </a:prstGeom>
          <a:noFill/>
        </p:spPr>
        <p:txBody>
          <a:bodyPr wrap="none">
            <a:spAutoFit/>
          </a:bodyPr>
          <a:lstStyle/>
          <a:p>
            <a:r>
              <a:rPr sz="1800" b="1">
                <a:solidFill>
                  <a:srgbClr val="FBBF24"/>
                </a:solidFill>
                <a:latin typeface="Calibri"/>
              </a:rPr>
              <a:t>Quick check</a:t>
            </a:r>
          </a:p>
          <a:p>
            <a:pPr>
              <a:defRPr sz="1600">
                <a:solidFill>
                  <a:srgbClr val="94A3B8"/>
                </a:solidFill>
                <a:latin typeface="Calibri"/>
              </a:defRPr>
            </a:pPr>
            <a:r>
              <a:t>Use **on** for topic (on security), **about** for general discussion (about security challenges).</a:t>
            </a:r>
          </a:p>
        </p:txBody>
      </p:sp>
      <p:sp>
        <p:nvSpPr>
          <p:cNvPr id="9" name="Rectangle 8"/>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5</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Prepositions — Direction, Control, Limits</a:t>
            </a:r>
          </a:p>
        </p:txBody>
      </p:sp>
      <p:graphicFrame>
        <p:nvGraphicFramePr>
          <p:cNvPr id="5" name="Table 4"/>
          <p:cNvGraphicFramePr>
            <a:graphicFrameLocks noGrp="1"/>
          </p:cNvGraphicFramePr>
          <p:nvPr>
            <p:extLst>
              <p:ext uri="{D42A27DB-BD31-4B8C-83A1-F6EECF244321}">
                <p14:modId xmlns:p14="http://schemas.microsoft.com/office/powerpoint/2010/main" val="2998251637"/>
              </p:ext>
            </p:extLst>
          </p:nvPr>
        </p:nvGraphicFramePr>
        <p:xfrm>
          <a:off x="731520" y="1280160"/>
          <a:ext cx="10881360" cy="3657600"/>
        </p:xfrm>
        <a:graphic>
          <a:graphicData uri="http://schemas.openxmlformats.org/drawingml/2006/table">
            <a:tbl>
              <a:tblPr firstRow="1" bandRow="1">
                <a:tableStyleId>{5C22544A-7EE6-4342-B048-85BDC9FD1C3A}</a:tableStyleId>
              </a:tblPr>
              <a:tblGrid>
                <a:gridCol w="3627120">
                  <a:extLst>
                    <a:ext uri="{9D8B030D-6E8A-4147-A177-3AD203B41FA5}">
                      <a16:colId xmlns:a16="http://schemas.microsoft.com/office/drawing/2014/main" val="20000"/>
                    </a:ext>
                  </a:extLst>
                </a:gridCol>
                <a:gridCol w="3627120">
                  <a:extLst>
                    <a:ext uri="{9D8B030D-6E8A-4147-A177-3AD203B41FA5}">
                      <a16:colId xmlns:a16="http://schemas.microsoft.com/office/drawing/2014/main" val="20001"/>
                    </a:ext>
                  </a:extLst>
                </a:gridCol>
                <a:gridCol w="3627120">
                  <a:extLst>
                    <a:ext uri="{9D8B030D-6E8A-4147-A177-3AD203B41FA5}">
                      <a16:colId xmlns:a16="http://schemas.microsoft.com/office/drawing/2014/main" val="20002"/>
                    </a:ext>
                  </a:extLst>
                </a:gridCol>
              </a:tblGrid>
              <a:tr h="609600">
                <a:tc>
                  <a:txBody>
                    <a:bodyPr/>
                    <a:lstStyle/>
                    <a:p>
                      <a:pPr>
                        <a:spcAft>
                          <a:spcPts val="200"/>
                        </a:spcAft>
                      </a:pPr>
                      <a:r>
                        <a:rPr sz="1400" b="1">
                          <a:solidFill>
                            <a:srgbClr val="FFFFFF"/>
                          </a:solidFill>
                          <a:latin typeface="Calibri"/>
                        </a:rPr>
                        <a:t>Preposition</a:t>
                      </a:r>
                    </a:p>
                  </a:txBody>
                  <a:tcPr>
                    <a:solidFill>
                      <a:srgbClr val="0D1B2A"/>
                    </a:solidFill>
                  </a:tcPr>
                </a:tc>
                <a:tc>
                  <a:txBody>
                    <a:bodyPr/>
                    <a:lstStyle/>
                    <a:p>
                      <a:pPr>
                        <a:spcAft>
                          <a:spcPts val="200"/>
                        </a:spcAft>
                      </a:pPr>
                      <a:r>
                        <a:rPr sz="1400" b="1">
                          <a:solidFill>
                            <a:srgbClr val="FFFFFF"/>
                          </a:solidFill>
                          <a:latin typeface="Calibri"/>
                        </a:rPr>
                        <a:t>Core meaning</a:t>
                      </a:r>
                    </a:p>
                  </a:txBody>
                  <a:tcPr>
                    <a:solidFill>
                      <a:srgbClr val="0D1B2A"/>
                    </a:solidFill>
                  </a:tcPr>
                </a:tc>
                <a:tc>
                  <a:txBody>
                    <a:bodyPr/>
                    <a:lstStyle/>
                    <a:p>
                      <a:pPr>
                        <a:spcAft>
                          <a:spcPts val="200"/>
                        </a:spcAft>
                      </a:pPr>
                      <a:r>
                        <a:rPr sz="1400" b="1">
                          <a:solidFill>
                            <a:srgbClr val="FFFFFF"/>
                          </a:solidFill>
                          <a:latin typeface="Calibri"/>
                        </a:rPr>
                        <a:t>Example</a:t>
                      </a:r>
                    </a:p>
                  </a:txBody>
                  <a:tcPr>
                    <a:solidFill>
                      <a:srgbClr val="0D1B2A"/>
                    </a:solidFill>
                  </a:tcPr>
                </a:tc>
                <a:extLst>
                  <a:ext uri="{0D108BD9-81ED-4DB2-BD59-A6C34878D82A}">
                    <a16:rowId xmlns:a16="http://schemas.microsoft.com/office/drawing/2014/main" val="10000"/>
                  </a:ext>
                </a:extLst>
              </a:tr>
              <a:tr h="609600">
                <a:tc>
                  <a:txBody>
                    <a:bodyPr/>
                    <a:lstStyle/>
                    <a:p>
                      <a:pPr>
                        <a:spcAft>
                          <a:spcPts val="200"/>
                        </a:spcAft>
                      </a:pPr>
                      <a:r>
                        <a:rPr sz="1300" b="0">
                          <a:solidFill>
                            <a:srgbClr val="E2E8F0"/>
                          </a:solidFill>
                          <a:latin typeface="Calibri"/>
                        </a:rPr>
                        <a:t>to</a:t>
                      </a:r>
                    </a:p>
                  </a:txBody>
                  <a:tcPr>
                    <a:solidFill>
                      <a:srgbClr val="1E293B"/>
                    </a:solidFill>
                  </a:tcPr>
                </a:tc>
                <a:tc>
                  <a:txBody>
                    <a:bodyPr/>
                    <a:lstStyle/>
                    <a:p>
                      <a:pPr>
                        <a:spcAft>
                          <a:spcPts val="200"/>
                        </a:spcAft>
                      </a:pPr>
                      <a:r>
                        <a:rPr sz="1300" b="0">
                          <a:solidFill>
                            <a:srgbClr val="E2E8F0"/>
                          </a:solidFill>
                          <a:latin typeface="Calibri"/>
                        </a:rPr>
                        <a:t>direction; purpose</a:t>
                      </a:r>
                    </a:p>
                  </a:txBody>
                  <a:tcPr>
                    <a:solidFill>
                      <a:srgbClr val="1E293B"/>
                    </a:solidFill>
                  </a:tcPr>
                </a:tc>
                <a:tc>
                  <a:txBody>
                    <a:bodyPr/>
                    <a:lstStyle/>
                    <a:p>
                      <a:pPr>
                        <a:spcAft>
                          <a:spcPts val="200"/>
                        </a:spcAft>
                      </a:pPr>
                      <a:r>
                        <a:rPr sz="1300" b="0" dirty="0">
                          <a:solidFill>
                            <a:srgbClr val="E2E8F0"/>
                          </a:solidFill>
                          <a:latin typeface="Calibri"/>
                        </a:rPr>
                        <a:t>She is committed to excellence and service</a:t>
                      </a:r>
                      <a:r>
                        <a:rPr sz="1300" b="0" dirty="0" smtClean="0">
                          <a:solidFill>
                            <a:srgbClr val="E2E8F0"/>
                          </a:solidFill>
                          <a:latin typeface="Calibri"/>
                        </a:rPr>
                        <a:t>.</a:t>
                      </a:r>
                      <a:endParaRPr lang="en-US" sz="1300" b="0" dirty="0" smtClean="0">
                        <a:solidFill>
                          <a:srgbClr val="E2E8F0"/>
                        </a:solidFill>
                        <a:latin typeface="Calibri"/>
                      </a:endParaRPr>
                    </a:p>
                    <a:p>
                      <a:pPr>
                        <a:spcAft>
                          <a:spcPts val="200"/>
                        </a:spcAft>
                      </a:pPr>
                      <a:r>
                        <a:rPr lang="en-US" sz="1300" dirty="0" smtClean="0">
                          <a:solidFill>
                            <a:schemeClr val="tx1"/>
                          </a:solidFill>
                          <a:latin typeface="Calibri" panose="020F0502020204030204" pitchFamily="34" charset="0"/>
                          <a:cs typeface="Calibri" panose="020F0502020204030204" pitchFamily="34" charset="0"/>
                        </a:rPr>
                        <a:t>She went </a:t>
                      </a:r>
                      <a:r>
                        <a:rPr lang="en-US" sz="1300" b="1" dirty="0" smtClean="0">
                          <a:solidFill>
                            <a:schemeClr val="tx1"/>
                          </a:solidFill>
                          <a:latin typeface="Calibri" panose="020F0502020204030204" pitchFamily="34" charset="0"/>
                          <a:cs typeface="Calibri" panose="020F0502020204030204" pitchFamily="34" charset="0"/>
                        </a:rPr>
                        <a:t>to</a:t>
                      </a:r>
                      <a:r>
                        <a:rPr lang="en-US" sz="1300" dirty="0" smtClean="0">
                          <a:solidFill>
                            <a:schemeClr val="tx1"/>
                          </a:solidFill>
                          <a:latin typeface="Calibri" panose="020F0502020204030204" pitchFamily="34" charset="0"/>
                          <a:cs typeface="Calibri" panose="020F0502020204030204" pitchFamily="34" charset="0"/>
                        </a:rPr>
                        <a:t> the library to prepare for the exam.</a:t>
                      </a:r>
                      <a:endParaRPr sz="1300" b="0" dirty="0">
                        <a:solidFill>
                          <a:schemeClr val="tx1"/>
                        </a:solidFill>
                        <a:latin typeface="Calibri" panose="020F0502020204030204" pitchFamily="34" charset="0"/>
                        <a:cs typeface="Calibri" panose="020F0502020204030204" pitchFamily="34" charset="0"/>
                      </a:endParaRPr>
                    </a:p>
                  </a:txBody>
                  <a:tcPr>
                    <a:solidFill>
                      <a:srgbClr val="1E293B"/>
                    </a:solidFill>
                  </a:tcPr>
                </a:tc>
                <a:extLst>
                  <a:ext uri="{0D108BD9-81ED-4DB2-BD59-A6C34878D82A}">
                    <a16:rowId xmlns:a16="http://schemas.microsoft.com/office/drawing/2014/main" val="10001"/>
                  </a:ext>
                </a:extLst>
              </a:tr>
              <a:tr h="609600">
                <a:tc>
                  <a:txBody>
                    <a:bodyPr/>
                    <a:lstStyle/>
                    <a:p>
                      <a:pPr>
                        <a:spcAft>
                          <a:spcPts val="200"/>
                        </a:spcAft>
                      </a:pPr>
                      <a:r>
                        <a:rPr sz="1300" b="0">
                          <a:solidFill>
                            <a:srgbClr val="E2E8F0"/>
                          </a:solidFill>
                          <a:latin typeface="Calibri"/>
                        </a:rPr>
                        <a:t>under</a:t>
                      </a:r>
                    </a:p>
                  </a:txBody>
                  <a:tcPr>
                    <a:solidFill>
                      <a:srgbClr val="1E293B"/>
                    </a:solidFill>
                  </a:tcPr>
                </a:tc>
                <a:tc>
                  <a:txBody>
                    <a:bodyPr/>
                    <a:lstStyle/>
                    <a:p>
                      <a:pPr>
                        <a:spcAft>
                          <a:spcPts val="200"/>
                        </a:spcAft>
                      </a:pPr>
                      <a:r>
                        <a:rPr sz="1300" b="0">
                          <a:solidFill>
                            <a:srgbClr val="E2E8F0"/>
                          </a:solidFill>
                          <a:latin typeface="Calibri"/>
                        </a:rPr>
                        <a:t>below; controlled by</a:t>
                      </a:r>
                    </a:p>
                  </a:txBody>
                  <a:tcPr>
                    <a:solidFill>
                      <a:srgbClr val="1E293B"/>
                    </a:solidFill>
                  </a:tcPr>
                </a:tc>
                <a:tc>
                  <a:txBody>
                    <a:bodyPr/>
                    <a:lstStyle/>
                    <a:p>
                      <a:pPr>
                        <a:spcAft>
                          <a:spcPts val="200"/>
                        </a:spcAft>
                      </a:pPr>
                      <a:r>
                        <a:rPr sz="1300" b="0">
                          <a:solidFill>
                            <a:srgbClr val="E2E8F0"/>
                          </a:solidFill>
                          <a:latin typeface="Calibri"/>
                        </a:rPr>
                        <a:t>The project is under review by the oversight body.</a:t>
                      </a:r>
                    </a:p>
                  </a:txBody>
                  <a:tcPr>
                    <a:solidFill>
                      <a:srgbClr val="1E293B"/>
                    </a:solidFill>
                  </a:tcPr>
                </a:tc>
                <a:extLst>
                  <a:ext uri="{0D108BD9-81ED-4DB2-BD59-A6C34878D82A}">
                    <a16:rowId xmlns:a16="http://schemas.microsoft.com/office/drawing/2014/main" val="10002"/>
                  </a:ext>
                </a:extLst>
              </a:tr>
              <a:tr h="609600">
                <a:tc>
                  <a:txBody>
                    <a:bodyPr/>
                    <a:lstStyle/>
                    <a:p>
                      <a:pPr>
                        <a:spcAft>
                          <a:spcPts val="200"/>
                        </a:spcAft>
                      </a:pPr>
                      <a:r>
                        <a:rPr sz="1300" b="0">
                          <a:solidFill>
                            <a:srgbClr val="E2E8F0"/>
                          </a:solidFill>
                          <a:latin typeface="Calibri"/>
                        </a:rPr>
                        <a:t>with</a:t>
                      </a:r>
                    </a:p>
                  </a:txBody>
                  <a:tcPr>
                    <a:solidFill>
                      <a:srgbClr val="1E293B"/>
                    </a:solidFill>
                  </a:tcPr>
                </a:tc>
                <a:tc>
                  <a:txBody>
                    <a:bodyPr/>
                    <a:lstStyle/>
                    <a:p>
                      <a:pPr>
                        <a:spcAft>
                          <a:spcPts val="200"/>
                        </a:spcAft>
                      </a:pPr>
                      <a:r>
                        <a:rPr sz="1300" b="0">
                          <a:solidFill>
                            <a:srgbClr val="E2E8F0"/>
                          </a:solidFill>
                          <a:latin typeface="Calibri"/>
                        </a:rPr>
                        <a:t>accompanied by; instrument</a:t>
                      </a:r>
                    </a:p>
                  </a:txBody>
                  <a:tcPr>
                    <a:solidFill>
                      <a:srgbClr val="1E293B"/>
                    </a:solidFill>
                  </a:tcPr>
                </a:tc>
                <a:tc>
                  <a:txBody>
                    <a:bodyPr/>
                    <a:lstStyle/>
                    <a:p>
                      <a:pPr>
                        <a:spcAft>
                          <a:spcPts val="200"/>
                        </a:spcAft>
                      </a:pPr>
                      <a:r>
                        <a:rPr lang="en-US" sz="1300" b="0" dirty="0" smtClean="0">
                          <a:solidFill>
                            <a:srgbClr val="E2E8F0"/>
                          </a:solidFill>
                          <a:latin typeface="Calibri"/>
                        </a:rPr>
                        <a:t>I am with</a:t>
                      </a:r>
                      <a:r>
                        <a:rPr lang="en-US" sz="1300" b="0" baseline="0" dirty="0" smtClean="0">
                          <a:solidFill>
                            <a:srgbClr val="E2E8F0"/>
                          </a:solidFill>
                          <a:latin typeface="Calibri"/>
                        </a:rPr>
                        <a:t> my friend.</a:t>
                      </a:r>
                      <a:endParaRPr lang="en-US" sz="1300" b="0" dirty="0" smtClean="0">
                        <a:solidFill>
                          <a:srgbClr val="E2E8F0"/>
                        </a:solidFill>
                        <a:latin typeface="Calibri"/>
                      </a:endParaRPr>
                    </a:p>
                    <a:p>
                      <a:pPr>
                        <a:spcAft>
                          <a:spcPts val="200"/>
                        </a:spcAft>
                      </a:pPr>
                      <a:r>
                        <a:rPr sz="1300" b="0" dirty="0" smtClean="0">
                          <a:solidFill>
                            <a:srgbClr val="E2E8F0"/>
                          </a:solidFill>
                          <a:latin typeface="Calibri"/>
                        </a:rPr>
                        <a:t>He </a:t>
                      </a:r>
                      <a:r>
                        <a:rPr sz="1300" b="0" dirty="0">
                          <a:solidFill>
                            <a:srgbClr val="E2E8F0"/>
                          </a:solidFill>
                          <a:latin typeface="Calibri"/>
                        </a:rPr>
                        <a:t>argued with logic and evidence.</a:t>
                      </a:r>
                    </a:p>
                  </a:txBody>
                  <a:tcPr>
                    <a:solidFill>
                      <a:srgbClr val="1E293B"/>
                    </a:solidFill>
                  </a:tcPr>
                </a:tc>
                <a:extLst>
                  <a:ext uri="{0D108BD9-81ED-4DB2-BD59-A6C34878D82A}">
                    <a16:rowId xmlns:a16="http://schemas.microsoft.com/office/drawing/2014/main" val="10003"/>
                  </a:ext>
                </a:extLst>
              </a:tr>
              <a:tr h="609600">
                <a:tc>
                  <a:txBody>
                    <a:bodyPr/>
                    <a:lstStyle/>
                    <a:p>
                      <a:pPr>
                        <a:spcAft>
                          <a:spcPts val="200"/>
                        </a:spcAft>
                      </a:pPr>
                      <a:r>
                        <a:rPr sz="1300" b="0">
                          <a:solidFill>
                            <a:srgbClr val="E2E8F0"/>
                          </a:solidFill>
                          <a:latin typeface="Calibri"/>
                        </a:rPr>
                        <a:t>without</a:t>
                      </a:r>
                    </a:p>
                  </a:txBody>
                  <a:tcPr>
                    <a:solidFill>
                      <a:srgbClr val="1E293B"/>
                    </a:solidFill>
                  </a:tcPr>
                </a:tc>
                <a:tc>
                  <a:txBody>
                    <a:bodyPr/>
                    <a:lstStyle/>
                    <a:p>
                      <a:pPr>
                        <a:spcAft>
                          <a:spcPts val="200"/>
                        </a:spcAft>
                      </a:pPr>
                      <a:r>
                        <a:rPr sz="1300" b="0">
                          <a:solidFill>
                            <a:srgbClr val="E2E8F0"/>
                          </a:solidFill>
                          <a:latin typeface="Calibri"/>
                        </a:rPr>
                        <a:t>absence</a:t>
                      </a:r>
                    </a:p>
                  </a:txBody>
                  <a:tcPr>
                    <a:solidFill>
                      <a:srgbClr val="1E293B"/>
                    </a:solidFill>
                  </a:tcPr>
                </a:tc>
                <a:tc>
                  <a:txBody>
                    <a:bodyPr/>
                    <a:lstStyle/>
                    <a:p>
                      <a:pPr>
                        <a:spcAft>
                          <a:spcPts val="200"/>
                        </a:spcAft>
                      </a:pPr>
                      <a:r>
                        <a:rPr sz="1300" b="0">
                          <a:solidFill>
                            <a:srgbClr val="E2E8F0"/>
                          </a:solidFill>
                          <a:latin typeface="Calibri"/>
                        </a:rPr>
                        <a:t>No progress is possible without discipline.</a:t>
                      </a:r>
                    </a:p>
                  </a:txBody>
                  <a:tcPr>
                    <a:solidFill>
                      <a:srgbClr val="1E293B"/>
                    </a:solidFill>
                  </a:tcPr>
                </a:tc>
                <a:extLst>
                  <a:ext uri="{0D108BD9-81ED-4DB2-BD59-A6C34878D82A}">
                    <a16:rowId xmlns:a16="http://schemas.microsoft.com/office/drawing/2014/main" val="10004"/>
                  </a:ext>
                </a:extLst>
              </a:tr>
              <a:tr h="609600">
                <a:tc>
                  <a:txBody>
                    <a:bodyPr/>
                    <a:lstStyle/>
                    <a:p>
                      <a:pPr>
                        <a:spcAft>
                          <a:spcPts val="200"/>
                        </a:spcAft>
                      </a:pPr>
                      <a:r>
                        <a:rPr sz="1300" b="0">
                          <a:solidFill>
                            <a:srgbClr val="E2E8F0"/>
                          </a:solidFill>
                          <a:latin typeface="Calibri"/>
                        </a:rPr>
                        <a:t>within</a:t>
                      </a:r>
                    </a:p>
                  </a:txBody>
                  <a:tcPr>
                    <a:solidFill>
                      <a:srgbClr val="1E293B"/>
                    </a:solidFill>
                  </a:tcPr>
                </a:tc>
                <a:tc>
                  <a:txBody>
                    <a:bodyPr/>
                    <a:lstStyle/>
                    <a:p>
                      <a:pPr>
                        <a:spcAft>
                          <a:spcPts val="200"/>
                        </a:spcAft>
                      </a:pPr>
                      <a:r>
                        <a:rPr sz="1300" b="0">
                          <a:solidFill>
                            <a:srgbClr val="E2E8F0"/>
                          </a:solidFill>
                          <a:latin typeface="Calibri"/>
                        </a:rPr>
                        <a:t>inside a limit</a:t>
                      </a:r>
                    </a:p>
                  </a:txBody>
                  <a:tcPr>
                    <a:solidFill>
                      <a:srgbClr val="1E293B"/>
                    </a:solidFill>
                  </a:tcPr>
                </a:tc>
                <a:tc>
                  <a:txBody>
                    <a:bodyPr/>
                    <a:lstStyle/>
                    <a:p>
                      <a:pPr>
                        <a:spcAft>
                          <a:spcPts val="200"/>
                        </a:spcAft>
                      </a:pPr>
                      <a:r>
                        <a:rPr sz="1300" b="0" dirty="0">
                          <a:solidFill>
                            <a:srgbClr val="E2E8F0"/>
                          </a:solidFill>
                          <a:latin typeface="Calibri"/>
                        </a:rPr>
                        <a:t>Complete the task within one week.</a:t>
                      </a:r>
                    </a:p>
                  </a:txBody>
                  <a:tcPr>
                    <a:solidFill>
                      <a:srgbClr val="1E293B"/>
                    </a:solidFill>
                  </a:tcPr>
                </a:tc>
                <a:extLst>
                  <a:ext uri="{0D108BD9-81ED-4DB2-BD59-A6C34878D82A}">
                    <a16:rowId xmlns:a16="http://schemas.microsoft.com/office/drawing/2014/main" val="10005"/>
                  </a:ext>
                </a:extLst>
              </a:tr>
            </a:tbl>
          </a:graphicData>
        </a:graphic>
      </p:graphicFrame>
      <p:sp>
        <p:nvSpPr>
          <p:cNvPr id="6" name="Rectangle 5"/>
          <p:cNvSpPr/>
          <p:nvPr/>
        </p:nvSpPr>
        <p:spPr>
          <a:xfrm>
            <a:off x="731520" y="1207008"/>
            <a:ext cx="10881360"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731520" y="5120640"/>
            <a:ext cx="10881360" cy="1234440"/>
          </a:xfrm>
          <a:prstGeom prst="roundRect">
            <a:avLst/>
          </a:prstGeom>
          <a:solidFill>
            <a:srgbClr val="0F172A"/>
          </a:solidFill>
          <a:ln w="25400">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05840" y="5303520"/>
            <a:ext cx="10332720" cy="868680"/>
          </a:xfrm>
          <a:prstGeom prst="rect">
            <a:avLst/>
          </a:prstGeom>
          <a:noFill/>
        </p:spPr>
        <p:txBody>
          <a:bodyPr wrap="none">
            <a:spAutoFit/>
          </a:bodyPr>
          <a:lstStyle/>
          <a:p>
            <a:r>
              <a:rPr sz="1800" b="1">
                <a:solidFill>
                  <a:srgbClr val="2DD4BF"/>
                </a:solidFill>
                <a:latin typeface="Calibri"/>
              </a:rPr>
              <a:t>High‑value pair</a:t>
            </a:r>
          </a:p>
          <a:p>
            <a:pPr>
              <a:defRPr sz="1600">
                <a:solidFill>
                  <a:srgbClr val="94A3B8"/>
                </a:solidFill>
                <a:latin typeface="Calibri"/>
              </a:defRPr>
            </a:pPr>
            <a:r>
              <a:t>**in** (location/time) vs **within** (limit): in a week = during that week; within a week = before it ends.</a:t>
            </a:r>
          </a:p>
        </p:txBody>
      </p:sp>
      <p:sp>
        <p:nvSpPr>
          <p:cNvPr id="9" name="Rectangle 8"/>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6</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Exercise 1 — Fill in the Correct Preposition</a:t>
            </a:r>
          </a:p>
        </p:txBody>
      </p:sp>
      <p:sp>
        <p:nvSpPr>
          <p:cNvPr id="5" name="TextBox 4"/>
          <p:cNvSpPr txBox="1"/>
          <p:nvPr/>
        </p:nvSpPr>
        <p:spPr>
          <a:xfrm>
            <a:off x="822960" y="1828800"/>
            <a:ext cx="10972800" cy="4937760"/>
          </a:xfrm>
          <a:prstGeom prst="rect">
            <a:avLst/>
          </a:prstGeom>
          <a:noFill/>
        </p:spPr>
        <p:txBody>
          <a:bodyPr wrap="square">
            <a:spAutoFit/>
          </a:bodyPr>
          <a:lstStyle/>
          <a:p>
            <a:pPr>
              <a:lnSpc>
                <a:spcPct val="110000"/>
              </a:lnSpc>
              <a:spcAft>
                <a:spcPts val="600"/>
              </a:spcAft>
              <a:defRPr sz="1800">
                <a:solidFill>
                  <a:srgbClr val="FFFFFF"/>
                </a:solidFill>
                <a:latin typeface="Calibri"/>
              </a:defRPr>
            </a:pPr>
            <a:r>
              <a:rPr dirty="0"/>
              <a:t>• He is responsible ___ managing the entire project.</a:t>
            </a:r>
          </a:p>
          <a:p>
            <a:pPr>
              <a:lnSpc>
                <a:spcPct val="110000"/>
              </a:lnSpc>
              <a:spcAft>
                <a:spcPts val="600"/>
              </a:spcAft>
              <a:defRPr sz="1800">
                <a:solidFill>
                  <a:srgbClr val="FFFFFF"/>
                </a:solidFill>
                <a:latin typeface="Calibri"/>
              </a:defRPr>
            </a:pPr>
            <a:r>
              <a:rPr dirty="0"/>
              <a:t>• The committee agreed ___ the new policy after long debate.</a:t>
            </a:r>
          </a:p>
          <a:p>
            <a:pPr>
              <a:lnSpc>
                <a:spcPct val="110000"/>
              </a:lnSpc>
              <a:spcAft>
                <a:spcPts val="600"/>
              </a:spcAft>
              <a:defRPr sz="1800">
                <a:solidFill>
                  <a:srgbClr val="FFFFFF"/>
                </a:solidFill>
                <a:latin typeface="Calibri"/>
              </a:defRPr>
            </a:pPr>
            <a:r>
              <a:rPr dirty="0"/>
              <a:t>• She was accused ___ leaking confidential information.</a:t>
            </a:r>
          </a:p>
          <a:p>
            <a:pPr>
              <a:lnSpc>
                <a:spcPct val="110000"/>
              </a:lnSpc>
              <a:spcAft>
                <a:spcPts val="600"/>
              </a:spcAft>
              <a:defRPr sz="1800">
                <a:solidFill>
                  <a:srgbClr val="FFFFFF"/>
                </a:solidFill>
                <a:latin typeface="Calibri"/>
              </a:defRPr>
            </a:pPr>
            <a:r>
              <a:rPr dirty="0"/>
              <a:t>• Success depends largely ___ consistent effort.</a:t>
            </a:r>
          </a:p>
          <a:p>
            <a:pPr>
              <a:lnSpc>
                <a:spcPct val="110000"/>
              </a:lnSpc>
              <a:spcAft>
                <a:spcPts val="600"/>
              </a:spcAft>
              <a:defRPr sz="1800">
                <a:solidFill>
                  <a:srgbClr val="FFFFFF"/>
                </a:solidFill>
                <a:latin typeface="Calibri"/>
              </a:defRPr>
            </a:pPr>
            <a:r>
              <a:rPr dirty="0"/>
              <a:t>• The students were deprived ___ basic learning facilities.</a:t>
            </a:r>
          </a:p>
          <a:p>
            <a:pPr>
              <a:lnSpc>
                <a:spcPct val="110000"/>
              </a:lnSpc>
              <a:spcAft>
                <a:spcPts val="600"/>
              </a:spcAft>
              <a:defRPr sz="1800">
                <a:solidFill>
                  <a:srgbClr val="FFFFFF"/>
                </a:solidFill>
                <a:latin typeface="Calibri"/>
              </a:defRPr>
            </a:pPr>
            <a:r>
              <a:rPr dirty="0"/>
              <a:t>• He insisted ___ completing the task on time.</a:t>
            </a:r>
          </a:p>
          <a:p>
            <a:pPr>
              <a:lnSpc>
                <a:spcPct val="110000"/>
              </a:lnSpc>
              <a:spcAft>
                <a:spcPts val="600"/>
              </a:spcAft>
              <a:defRPr sz="1800">
                <a:solidFill>
                  <a:srgbClr val="FFFFFF"/>
                </a:solidFill>
                <a:latin typeface="Calibri"/>
              </a:defRPr>
            </a:pPr>
            <a:r>
              <a:rPr dirty="0"/>
              <a:t>• The country is rich ___ natural resources.</a:t>
            </a:r>
          </a:p>
          <a:p>
            <a:pPr>
              <a:lnSpc>
                <a:spcPct val="110000"/>
              </a:lnSpc>
              <a:spcAft>
                <a:spcPts val="600"/>
              </a:spcAft>
              <a:defRPr sz="1800">
                <a:solidFill>
                  <a:srgbClr val="FFFFFF"/>
                </a:solidFill>
                <a:latin typeface="Calibri"/>
              </a:defRPr>
            </a:pPr>
            <a:r>
              <a:rPr dirty="0"/>
              <a:t>• She is committed ___ improving her academic performance.</a:t>
            </a:r>
          </a:p>
          <a:p>
            <a:pPr>
              <a:lnSpc>
                <a:spcPct val="110000"/>
              </a:lnSpc>
              <a:spcAft>
                <a:spcPts val="600"/>
              </a:spcAft>
              <a:defRPr sz="1800">
                <a:solidFill>
                  <a:srgbClr val="FFFFFF"/>
                </a:solidFill>
                <a:latin typeface="Calibri"/>
              </a:defRPr>
            </a:pPr>
            <a:r>
              <a:rPr dirty="0"/>
              <a:t>• The manager apologized ___ the inconvenience caused.</a:t>
            </a:r>
          </a:p>
          <a:p>
            <a:pPr>
              <a:lnSpc>
                <a:spcPct val="110000"/>
              </a:lnSpc>
              <a:spcAft>
                <a:spcPts val="600"/>
              </a:spcAft>
              <a:defRPr sz="1800">
                <a:solidFill>
                  <a:srgbClr val="FFFFFF"/>
                </a:solidFill>
                <a:latin typeface="Calibri"/>
              </a:defRPr>
            </a:pPr>
            <a:r>
              <a:rPr dirty="0"/>
              <a:t>• This rule applies ___ all employees without exception.</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Answer on next slide</a:t>
            </a: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8</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High‑Frequency Collocations (Very Important)</a:t>
            </a:r>
          </a:p>
        </p:txBody>
      </p:sp>
      <p:sp>
        <p:nvSpPr>
          <p:cNvPr id="5" name="TextBox 4"/>
          <p:cNvSpPr txBox="1"/>
          <p:nvPr/>
        </p:nvSpPr>
        <p:spPr>
          <a:xfrm>
            <a:off x="822960" y="1280160"/>
            <a:ext cx="5577840" cy="4206240"/>
          </a:xfrm>
          <a:prstGeom prst="rect">
            <a:avLst/>
          </a:prstGeom>
          <a:noFill/>
        </p:spPr>
        <p:txBody>
          <a:bodyPr wrap="square">
            <a:spAutoFit/>
          </a:bodyPr>
          <a:lstStyle/>
          <a:p>
            <a:pPr>
              <a:lnSpc>
                <a:spcPct val="110000"/>
              </a:lnSpc>
              <a:spcAft>
                <a:spcPts val="600"/>
              </a:spcAft>
              <a:defRPr sz="2000">
                <a:solidFill>
                  <a:srgbClr val="FFFFFF"/>
                </a:solidFill>
                <a:latin typeface="Calibri"/>
              </a:defRPr>
            </a:pPr>
            <a:r>
              <a:t>• responsible **for** (responsible for procurement)</a:t>
            </a:r>
          </a:p>
          <a:p>
            <a:pPr>
              <a:lnSpc>
                <a:spcPct val="110000"/>
              </a:lnSpc>
              <a:spcAft>
                <a:spcPts val="600"/>
              </a:spcAft>
              <a:defRPr sz="2000">
                <a:solidFill>
                  <a:srgbClr val="FFFFFF"/>
                </a:solidFill>
                <a:latin typeface="Calibri"/>
              </a:defRPr>
            </a:pPr>
            <a:r>
              <a:t>• agree **to** / agree **with** (agree to a plan; agree with an opinion)</a:t>
            </a:r>
          </a:p>
          <a:p>
            <a:pPr>
              <a:lnSpc>
                <a:spcPct val="110000"/>
              </a:lnSpc>
              <a:spcAft>
                <a:spcPts val="600"/>
              </a:spcAft>
              <a:defRPr sz="2000">
                <a:solidFill>
                  <a:srgbClr val="FFFFFF"/>
                </a:solidFill>
                <a:latin typeface="Calibri"/>
              </a:defRPr>
            </a:pPr>
            <a:r>
              <a:t>• accused **of** (accused of leaking data)</a:t>
            </a:r>
          </a:p>
          <a:p>
            <a:pPr>
              <a:lnSpc>
                <a:spcPct val="110000"/>
              </a:lnSpc>
              <a:spcAft>
                <a:spcPts val="600"/>
              </a:spcAft>
              <a:defRPr sz="2000">
                <a:solidFill>
                  <a:srgbClr val="FFFFFF"/>
                </a:solidFill>
                <a:latin typeface="Calibri"/>
              </a:defRPr>
            </a:pPr>
            <a:r>
              <a:t>• depend **on** (depends on training &amp; readiness)</a:t>
            </a:r>
          </a:p>
          <a:p>
            <a:pPr>
              <a:lnSpc>
                <a:spcPct val="110000"/>
              </a:lnSpc>
              <a:spcAft>
                <a:spcPts val="600"/>
              </a:spcAft>
              <a:defRPr sz="2000">
                <a:solidFill>
                  <a:srgbClr val="FFFFFF"/>
                </a:solidFill>
                <a:latin typeface="Calibri"/>
              </a:defRPr>
            </a:pPr>
            <a:r>
              <a:t>• deprived **of** (deprived of basic facilities)</a:t>
            </a:r>
          </a:p>
        </p:txBody>
      </p:sp>
      <p:sp>
        <p:nvSpPr>
          <p:cNvPr id="6" name="TextBox 5"/>
          <p:cNvSpPr txBox="1"/>
          <p:nvPr/>
        </p:nvSpPr>
        <p:spPr>
          <a:xfrm>
            <a:off x="6492240" y="1280160"/>
            <a:ext cx="5394960" cy="4206240"/>
          </a:xfrm>
          <a:prstGeom prst="rect">
            <a:avLst/>
          </a:prstGeom>
          <a:noFill/>
        </p:spPr>
        <p:txBody>
          <a:bodyPr wrap="square">
            <a:spAutoFit/>
          </a:bodyPr>
          <a:lstStyle/>
          <a:p>
            <a:pPr>
              <a:lnSpc>
                <a:spcPct val="110000"/>
              </a:lnSpc>
              <a:spcAft>
                <a:spcPts val="600"/>
              </a:spcAft>
              <a:defRPr sz="2000">
                <a:solidFill>
                  <a:srgbClr val="FFFFFF"/>
                </a:solidFill>
                <a:latin typeface="Calibri"/>
              </a:defRPr>
            </a:pPr>
            <a:r>
              <a:t>• insist **on** (insist on compliance)</a:t>
            </a:r>
          </a:p>
          <a:p>
            <a:pPr>
              <a:lnSpc>
                <a:spcPct val="110000"/>
              </a:lnSpc>
              <a:spcAft>
                <a:spcPts val="600"/>
              </a:spcAft>
              <a:defRPr sz="2000">
                <a:solidFill>
                  <a:srgbClr val="FFFFFF"/>
                </a:solidFill>
                <a:latin typeface="Calibri"/>
              </a:defRPr>
            </a:pPr>
            <a:r>
              <a:t>• rich **in** (rich in resources)</a:t>
            </a:r>
          </a:p>
          <a:p>
            <a:pPr>
              <a:lnSpc>
                <a:spcPct val="110000"/>
              </a:lnSpc>
              <a:spcAft>
                <a:spcPts val="600"/>
              </a:spcAft>
              <a:defRPr sz="2000">
                <a:solidFill>
                  <a:srgbClr val="FFFFFF"/>
                </a:solidFill>
                <a:latin typeface="Calibri"/>
              </a:defRPr>
            </a:pPr>
            <a:r>
              <a:t>• committed **to** (committed to improvement)</a:t>
            </a:r>
          </a:p>
          <a:p>
            <a:pPr>
              <a:lnSpc>
                <a:spcPct val="110000"/>
              </a:lnSpc>
              <a:spcAft>
                <a:spcPts val="600"/>
              </a:spcAft>
              <a:defRPr sz="2000">
                <a:solidFill>
                  <a:srgbClr val="FFFFFF"/>
                </a:solidFill>
                <a:latin typeface="Calibri"/>
              </a:defRPr>
            </a:pPr>
            <a:r>
              <a:t>• apologize **for** (apologize for delay)</a:t>
            </a:r>
          </a:p>
          <a:p>
            <a:pPr>
              <a:lnSpc>
                <a:spcPct val="110000"/>
              </a:lnSpc>
              <a:spcAft>
                <a:spcPts val="600"/>
              </a:spcAft>
              <a:defRPr sz="2000">
                <a:solidFill>
                  <a:srgbClr val="FFFFFF"/>
                </a:solidFill>
                <a:latin typeface="Calibri"/>
              </a:defRPr>
            </a:pPr>
            <a:r>
              <a:t>• apply **to** (applies to all staff)</a:t>
            </a:r>
          </a:p>
        </p:txBody>
      </p:sp>
      <p:sp>
        <p:nvSpPr>
          <p:cNvPr id="7" name="Rounded Rectangle 6"/>
          <p:cNvSpPr/>
          <p:nvPr/>
        </p:nvSpPr>
        <p:spPr>
          <a:xfrm>
            <a:off x="822960" y="5349240"/>
            <a:ext cx="10972800" cy="100584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97280" y="5532120"/>
            <a:ext cx="10424160" cy="640080"/>
          </a:xfrm>
          <a:prstGeom prst="rect">
            <a:avLst/>
          </a:prstGeom>
          <a:noFill/>
        </p:spPr>
        <p:txBody>
          <a:bodyPr wrap="none">
            <a:spAutoFit/>
          </a:bodyPr>
          <a:lstStyle/>
          <a:p>
            <a:r>
              <a:rPr sz="1800" b="1">
                <a:solidFill>
                  <a:srgbClr val="38BDF8"/>
                </a:solidFill>
                <a:latin typeface="Calibri"/>
              </a:rPr>
              <a:t>Why examiners love these</a:t>
            </a:r>
          </a:p>
          <a:p>
            <a:pPr>
              <a:defRPr sz="1600">
                <a:solidFill>
                  <a:srgbClr val="94A3B8"/>
                </a:solidFill>
                <a:latin typeface="Calibri"/>
              </a:defRPr>
            </a:pPr>
            <a:r>
              <a:t>They test memory + grammar. Learn as **chunks** (verb/adjective + preposition), not as single words.</a:t>
            </a:r>
          </a:p>
        </p:txBody>
      </p:sp>
      <p:sp>
        <p:nvSpPr>
          <p:cNvPr id="9" name="Rectangle 8"/>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7</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Exercise 1 — Answers</a:t>
            </a:r>
          </a:p>
        </p:txBody>
      </p:sp>
      <p:sp>
        <p:nvSpPr>
          <p:cNvPr id="5" name="TextBox 4"/>
          <p:cNvSpPr txBox="1"/>
          <p:nvPr/>
        </p:nvSpPr>
        <p:spPr>
          <a:xfrm>
            <a:off x="822960" y="1172094"/>
            <a:ext cx="10972800" cy="4206240"/>
          </a:xfrm>
          <a:prstGeom prst="rect">
            <a:avLst/>
          </a:prstGeom>
          <a:noFill/>
        </p:spPr>
        <p:txBody>
          <a:bodyPr wrap="square">
            <a:spAutoFit/>
          </a:bodyPr>
          <a:lstStyle/>
          <a:p>
            <a:pPr>
              <a:lnSpc>
                <a:spcPct val="110000"/>
              </a:lnSpc>
              <a:spcAft>
                <a:spcPts val="600"/>
              </a:spcAft>
              <a:defRPr sz="2600">
                <a:solidFill>
                  <a:srgbClr val="FFFFFF"/>
                </a:solidFill>
                <a:latin typeface="Calibri"/>
              </a:defRPr>
            </a:pPr>
            <a:r>
              <a:rPr dirty="0"/>
              <a:t>✓ responsible **for**</a:t>
            </a:r>
          </a:p>
          <a:p>
            <a:pPr>
              <a:lnSpc>
                <a:spcPct val="110000"/>
              </a:lnSpc>
              <a:spcAft>
                <a:spcPts val="600"/>
              </a:spcAft>
              <a:defRPr sz="2600">
                <a:solidFill>
                  <a:srgbClr val="FFFFFF"/>
                </a:solidFill>
                <a:latin typeface="Calibri"/>
              </a:defRPr>
            </a:pPr>
            <a:r>
              <a:rPr dirty="0"/>
              <a:t>✓ agreed **to**</a:t>
            </a:r>
          </a:p>
          <a:p>
            <a:pPr>
              <a:lnSpc>
                <a:spcPct val="110000"/>
              </a:lnSpc>
              <a:spcAft>
                <a:spcPts val="600"/>
              </a:spcAft>
              <a:defRPr sz="2600">
                <a:solidFill>
                  <a:srgbClr val="FFFFFF"/>
                </a:solidFill>
                <a:latin typeface="Calibri"/>
              </a:defRPr>
            </a:pPr>
            <a:r>
              <a:rPr dirty="0"/>
              <a:t>✓ accused **of**</a:t>
            </a:r>
          </a:p>
          <a:p>
            <a:pPr>
              <a:lnSpc>
                <a:spcPct val="110000"/>
              </a:lnSpc>
              <a:spcAft>
                <a:spcPts val="600"/>
              </a:spcAft>
              <a:defRPr sz="2600">
                <a:solidFill>
                  <a:srgbClr val="FFFFFF"/>
                </a:solidFill>
                <a:latin typeface="Calibri"/>
              </a:defRPr>
            </a:pPr>
            <a:r>
              <a:rPr dirty="0"/>
              <a:t>✓ depends **on**</a:t>
            </a:r>
          </a:p>
          <a:p>
            <a:pPr>
              <a:lnSpc>
                <a:spcPct val="110000"/>
              </a:lnSpc>
              <a:spcAft>
                <a:spcPts val="600"/>
              </a:spcAft>
              <a:defRPr sz="2600">
                <a:solidFill>
                  <a:srgbClr val="FFFFFF"/>
                </a:solidFill>
                <a:latin typeface="Calibri"/>
              </a:defRPr>
            </a:pPr>
            <a:r>
              <a:rPr dirty="0"/>
              <a:t>✓ deprived **of**</a:t>
            </a:r>
          </a:p>
          <a:p>
            <a:pPr>
              <a:lnSpc>
                <a:spcPct val="110000"/>
              </a:lnSpc>
              <a:spcAft>
                <a:spcPts val="600"/>
              </a:spcAft>
              <a:defRPr sz="2600">
                <a:solidFill>
                  <a:srgbClr val="FFFFFF"/>
                </a:solidFill>
                <a:latin typeface="Calibri"/>
              </a:defRPr>
            </a:pPr>
            <a:r>
              <a:rPr dirty="0"/>
              <a:t>✓ insisted **on**</a:t>
            </a:r>
          </a:p>
          <a:p>
            <a:pPr>
              <a:lnSpc>
                <a:spcPct val="110000"/>
              </a:lnSpc>
              <a:spcAft>
                <a:spcPts val="600"/>
              </a:spcAft>
              <a:defRPr sz="2600">
                <a:solidFill>
                  <a:srgbClr val="FFFFFF"/>
                </a:solidFill>
                <a:latin typeface="Calibri"/>
              </a:defRPr>
            </a:pPr>
            <a:r>
              <a:rPr dirty="0"/>
              <a:t>✓ rich **in**</a:t>
            </a:r>
          </a:p>
          <a:p>
            <a:pPr>
              <a:lnSpc>
                <a:spcPct val="110000"/>
              </a:lnSpc>
              <a:spcAft>
                <a:spcPts val="600"/>
              </a:spcAft>
              <a:defRPr sz="2600">
                <a:solidFill>
                  <a:srgbClr val="FFFFFF"/>
                </a:solidFill>
                <a:latin typeface="Calibri"/>
              </a:defRPr>
            </a:pPr>
            <a:r>
              <a:rPr dirty="0"/>
              <a:t>✓ committed **to**</a:t>
            </a:r>
          </a:p>
          <a:p>
            <a:pPr>
              <a:lnSpc>
                <a:spcPct val="110000"/>
              </a:lnSpc>
              <a:spcAft>
                <a:spcPts val="600"/>
              </a:spcAft>
              <a:defRPr sz="2600">
                <a:solidFill>
                  <a:srgbClr val="FFFFFF"/>
                </a:solidFill>
                <a:latin typeface="Calibri"/>
              </a:defRPr>
            </a:pPr>
            <a:r>
              <a:rPr dirty="0"/>
              <a:t>✓ apologized **for**</a:t>
            </a:r>
          </a:p>
          <a:p>
            <a:pPr>
              <a:lnSpc>
                <a:spcPct val="110000"/>
              </a:lnSpc>
              <a:spcAft>
                <a:spcPts val="600"/>
              </a:spcAft>
              <a:defRPr sz="2600">
                <a:solidFill>
                  <a:srgbClr val="FFFFFF"/>
                </a:solidFill>
                <a:latin typeface="Calibri"/>
              </a:defRPr>
            </a:pPr>
            <a:r>
              <a:rPr dirty="0"/>
              <a:t>✓ applies **to**</a:t>
            </a:r>
          </a:p>
        </p:txBody>
      </p:sp>
      <p:sp>
        <p:nvSpPr>
          <p:cNvPr id="8" name="Rectangle 7"/>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Common Prepositions — Quick Drill</a:t>
            </a:r>
          </a:p>
        </p:txBody>
      </p:sp>
      <p:sp>
        <p:nvSpPr>
          <p:cNvPr id="5" name="TextBox 4"/>
          <p:cNvSpPr txBox="1"/>
          <p:nvPr/>
        </p:nvSpPr>
        <p:spPr>
          <a:xfrm>
            <a:off x="822960" y="1599505"/>
            <a:ext cx="10972800" cy="4937760"/>
          </a:xfrm>
          <a:prstGeom prst="rect">
            <a:avLst/>
          </a:prstGeom>
          <a:noFill/>
        </p:spPr>
        <p:txBody>
          <a:bodyPr wrap="square">
            <a:spAutoFit/>
          </a:bodyPr>
          <a:lstStyle/>
          <a:p>
            <a:pPr>
              <a:lnSpc>
                <a:spcPct val="110000"/>
              </a:lnSpc>
              <a:spcAft>
                <a:spcPts val="600"/>
              </a:spcAft>
              <a:defRPr sz="1800">
                <a:solidFill>
                  <a:srgbClr val="FFFFFF"/>
                </a:solidFill>
                <a:latin typeface="Calibri"/>
              </a:defRPr>
            </a:pPr>
            <a:r>
              <a:rPr dirty="0"/>
              <a:t>• She is afraid ___ dogs.</a:t>
            </a:r>
          </a:p>
          <a:p>
            <a:pPr>
              <a:lnSpc>
                <a:spcPct val="110000"/>
              </a:lnSpc>
              <a:spcAft>
                <a:spcPts val="600"/>
              </a:spcAft>
              <a:defRPr sz="1800">
                <a:solidFill>
                  <a:srgbClr val="FFFFFF"/>
                </a:solidFill>
                <a:latin typeface="Calibri"/>
              </a:defRPr>
            </a:pPr>
            <a:r>
              <a:rPr dirty="0"/>
              <a:t>• The meeting will start ___ 10 a.m.</a:t>
            </a:r>
          </a:p>
          <a:p>
            <a:pPr>
              <a:lnSpc>
                <a:spcPct val="110000"/>
              </a:lnSpc>
              <a:spcAft>
                <a:spcPts val="600"/>
              </a:spcAft>
              <a:defRPr sz="1800">
                <a:solidFill>
                  <a:srgbClr val="FFFFFF"/>
                </a:solidFill>
                <a:latin typeface="Calibri"/>
              </a:defRPr>
            </a:pPr>
            <a:r>
              <a:rPr dirty="0"/>
              <a:t>• He lives ___ Lahore.</a:t>
            </a:r>
          </a:p>
          <a:p>
            <a:pPr>
              <a:lnSpc>
                <a:spcPct val="110000"/>
              </a:lnSpc>
              <a:spcAft>
                <a:spcPts val="600"/>
              </a:spcAft>
              <a:defRPr sz="1800">
                <a:solidFill>
                  <a:srgbClr val="FFFFFF"/>
                </a:solidFill>
                <a:latin typeface="Calibri"/>
              </a:defRPr>
            </a:pPr>
            <a:r>
              <a:rPr dirty="0"/>
              <a:t>• I am interested ___ learning English.</a:t>
            </a:r>
          </a:p>
          <a:p>
            <a:pPr>
              <a:lnSpc>
                <a:spcPct val="110000"/>
              </a:lnSpc>
              <a:spcAft>
                <a:spcPts val="600"/>
              </a:spcAft>
              <a:defRPr sz="1800">
                <a:solidFill>
                  <a:srgbClr val="FFFFFF"/>
                </a:solidFill>
                <a:latin typeface="Calibri"/>
              </a:defRPr>
            </a:pPr>
            <a:r>
              <a:rPr dirty="0"/>
              <a:t>• The book is ___ the table.</a:t>
            </a:r>
          </a:p>
          <a:p>
            <a:pPr>
              <a:lnSpc>
                <a:spcPct val="110000"/>
              </a:lnSpc>
              <a:spcAft>
                <a:spcPts val="600"/>
              </a:spcAft>
              <a:defRPr sz="1800">
                <a:solidFill>
                  <a:srgbClr val="FFFFFF"/>
                </a:solidFill>
                <a:latin typeface="Calibri"/>
              </a:defRPr>
            </a:pPr>
            <a:r>
              <a:rPr dirty="0"/>
              <a:t>• This gift is ___ you.</a:t>
            </a:r>
          </a:p>
          <a:p>
            <a:pPr>
              <a:lnSpc>
                <a:spcPct val="110000"/>
              </a:lnSpc>
              <a:spcAft>
                <a:spcPts val="600"/>
              </a:spcAft>
              <a:defRPr sz="1800">
                <a:solidFill>
                  <a:srgbClr val="FFFFFF"/>
                </a:solidFill>
                <a:latin typeface="Calibri"/>
              </a:defRPr>
            </a:pPr>
            <a:r>
              <a:rPr dirty="0"/>
              <a:t>• He went ___ the market.</a:t>
            </a:r>
          </a:p>
          <a:p>
            <a:pPr>
              <a:lnSpc>
                <a:spcPct val="110000"/>
              </a:lnSpc>
              <a:spcAft>
                <a:spcPts val="600"/>
              </a:spcAft>
              <a:defRPr sz="1800">
                <a:solidFill>
                  <a:srgbClr val="FFFFFF"/>
                </a:solidFill>
                <a:latin typeface="Calibri"/>
              </a:defRPr>
            </a:pPr>
            <a:r>
              <a:rPr dirty="0"/>
              <a:t>• She was absent ___ school yesterday.</a:t>
            </a:r>
          </a:p>
          <a:p>
            <a:pPr>
              <a:lnSpc>
                <a:spcPct val="110000"/>
              </a:lnSpc>
              <a:spcAft>
                <a:spcPts val="600"/>
              </a:spcAft>
              <a:defRPr sz="1800">
                <a:solidFill>
                  <a:srgbClr val="FFFFFF"/>
                </a:solidFill>
                <a:latin typeface="Calibri"/>
              </a:defRPr>
            </a:pPr>
            <a:r>
              <a:rPr dirty="0"/>
              <a:t>• The train arrives ___ night.</a:t>
            </a:r>
          </a:p>
          <a:p>
            <a:pPr>
              <a:lnSpc>
                <a:spcPct val="110000"/>
              </a:lnSpc>
              <a:spcAft>
                <a:spcPts val="600"/>
              </a:spcAft>
              <a:defRPr sz="1800">
                <a:solidFill>
                  <a:srgbClr val="FFFFFF"/>
                </a:solidFill>
                <a:latin typeface="Calibri"/>
              </a:defRPr>
            </a:pPr>
            <a:r>
              <a:rPr dirty="0"/>
              <a:t>• He is good ___ mathematics.</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dirty="0">
                <a:solidFill>
                  <a:srgbClr val="94A3B8"/>
                </a:solidFill>
                <a:latin typeface="Calibri"/>
              </a:rPr>
              <a:t>Answer on next slide</a:t>
            </a: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Quick Drill — Answers</a:t>
            </a:r>
          </a:p>
        </p:txBody>
      </p:sp>
      <p:sp>
        <p:nvSpPr>
          <p:cNvPr id="5" name="TextBox 4"/>
          <p:cNvSpPr txBox="1"/>
          <p:nvPr/>
        </p:nvSpPr>
        <p:spPr>
          <a:xfrm>
            <a:off x="822960" y="1463040"/>
            <a:ext cx="10972800" cy="4206240"/>
          </a:xfrm>
          <a:prstGeom prst="rect">
            <a:avLst/>
          </a:prstGeom>
          <a:noFill/>
        </p:spPr>
        <p:txBody>
          <a:bodyPr wrap="square">
            <a:spAutoFit/>
          </a:bodyPr>
          <a:lstStyle/>
          <a:p>
            <a:pPr>
              <a:lnSpc>
                <a:spcPct val="110000"/>
              </a:lnSpc>
              <a:spcAft>
                <a:spcPts val="600"/>
              </a:spcAft>
              <a:defRPr sz="2400">
                <a:solidFill>
                  <a:srgbClr val="FFFFFF"/>
                </a:solidFill>
                <a:latin typeface="Calibri"/>
              </a:defRPr>
            </a:pPr>
            <a:r>
              <a:t>✓ afraid **of**</a:t>
            </a:r>
          </a:p>
          <a:p>
            <a:pPr>
              <a:lnSpc>
                <a:spcPct val="110000"/>
              </a:lnSpc>
              <a:spcAft>
                <a:spcPts val="600"/>
              </a:spcAft>
              <a:defRPr sz="2400">
                <a:solidFill>
                  <a:srgbClr val="FFFFFF"/>
                </a:solidFill>
                <a:latin typeface="Calibri"/>
              </a:defRPr>
            </a:pPr>
            <a:r>
              <a:t>✓ start **at** 10 a.m.</a:t>
            </a:r>
          </a:p>
          <a:p>
            <a:pPr>
              <a:lnSpc>
                <a:spcPct val="110000"/>
              </a:lnSpc>
              <a:spcAft>
                <a:spcPts val="600"/>
              </a:spcAft>
              <a:defRPr sz="2400">
                <a:solidFill>
                  <a:srgbClr val="FFFFFF"/>
                </a:solidFill>
                <a:latin typeface="Calibri"/>
              </a:defRPr>
            </a:pPr>
            <a:r>
              <a:t>✓ lives **in** Lahore</a:t>
            </a:r>
          </a:p>
          <a:p>
            <a:pPr>
              <a:lnSpc>
                <a:spcPct val="110000"/>
              </a:lnSpc>
              <a:spcAft>
                <a:spcPts val="600"/>
              </a:spcAft>
              <a:defRPr sz="2400">
                <a:solidFill>
                  <a:srgbClr val="FFFFFF"/>
                </a:solidFill>
                <a:latin typeface="Calibri"/>
              </a:defRPr>
            </a:pPr>
            <a:r>
              <a:t>✓ interested **in**</a:t>
            </a:r>
          </a:p>
          <a:p>
            <a:pPr>
              <a:lnSpc>
                <a:spcPct val="110000"/>
              </a:lnSpc>
              <a:spcAft>
                <a:spcPts val="600"/>
              </a:spcAft>
              <a:defRPr sz="2400">
                <a:solidFill>
                  <a:srgbClr val="FFFFFF"/>
                </a:solidFill>
                <a:latin typeface="Calibri"/>
              </a:defRPr>
            </a:pPr>
            <a:r>
              <a:t>✓ on the table</a:t>
            </a:r>
          </a:p>
          <a:p>
            <a:pPr>
              <a:lnSpc>
                <a:spcPct val="110000"/>
              </a:lnSpc>
              <a:spcAft>
                <a:spcPts val="600"/>
              </a:spcAft>
              <a:defRPr sz="2400">
                <a:solidFill>
                  <a:srgbClr val="FFFFFF"/>
                </a:solidFill>
                <a:latin typeface="Calibri"/>
              </a:defRPr>
            </a:pPr>
            <a:r>
              <a:t>✓ for you</a:t>
            </a:r>
          </a:p>
          <a:p>
            <a:pPr>
              <a:lnSpc>
                <a:spcPct val="110000"/>
              </a:lnSpc>
              <a:spcAft>
                <a:spcPts val="600"/>
              </a:spcAft>
              <a:defRPr sz="2400">
                <a:solidFill>
                  <a:srgbClr val="FFFFFF"/>
                </a:solidFill>
                <a:latin typeface="Calibri"/>
              </a:defRPr>
            </a:pPr>
            <a:r>
              <a:t>✓ to the market</a:t>
            </a:r>
          </a:p>
          <a:p>
            <a:pPr>
              <a:lnSpc>
                <a:spcPct val="110000"/>
              </a:lnSpc>
              <a:spcAft>
                <a:spcPts val="600"/>
              </a:spcAft>
              <a:defRPr sz="2400">
                <a:solidFill>
                  <a:srgbClr val="FFFFFF"/>
                </a:solidFill>
                <a:latin typeface="Calibri"/>
              </a:defRPr>
            </a:pPr>
            <a:r>
              <a:t>✓ absent **from** school</a:t>
            </a:r>
          </a:p>
          <a:p>
            <a:pPr>
              <a:lnSpc>
                <a:spcPct val="110000"/>
              </a:lnSpc>
              <a:spcAft>
                <a:spcPts val="600"/>
              </a:spcAft>
              <a:defRPr sz="2400">
                <a:solidFill>
                  <a:srgbClr val="FFFFFF"/>
                </a:solidFill>
                <a:latin typeface="Calibri"/>
              </a:defRPr>
            </a:pPr>
            <a:r>
              <a:t>✓ at night</a:t>
            </a:r>
          </a:p>
          <a:p>
            <a:pPr>
              <a:lnSpc>
                <a:spcPct val="110000"/>
              </a:lnSpc>
              <a:spcAft>
                <a:spcPts val="600"/>
              </a:spcAft>
              <a:defRPr sz="2400">
                <a:solidFill>
                  <a:srgbClr val="FFFFFF"/>
                </a:solidFill>
                <a:latin typeface="Calibri"/>
              </a:defRPr>
            </a:pPr>
            <a:r>
              <a:t>✓ good **at** mathematics</a:t>
            </a:r>
          </a:p>
        </p:txBody>
      </p:sp>
      <p:sp>
        <p:nvSpPr>
          <p:cNvPr id="6" name="Rounded Rectangle 5"/>
          <p:cNvSpPr/>
          <p:nvPr/>
        </p:nvSpPr>
        <p:spPr>
          <a:xfrm>
            <a:off x="4862641" y="2073450"/>
            <a:ext cx="6478385" cy="1188720"/>
          </a:xfrm>
          <a:prstGeom prst="roundRect">
            <a:avLst/>
          </a:prstGeom>
          <a:solidFill>
            <a:srgbClr val="0F172A"/>
          </a:solidFill>
          <a:ln w="25400">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97782" y="2236923"/>
            <a:ext cx="4488873" cy="861774"/>
          </a:xfrm>
          <a:prstGeom prst="rect">
            <a:avLst/>
          </a:prstGeom>
          <a:noFill/>
        </p:spPr>
        <p:txBody>
          <a:bodyPr wrap="square">
            <a:spAutoFit/>
          </a:bodyPr>
          <a:lstStyle/>
          <a:p>
            <a:r>
              <a:rPr sz="1800" b="1" dirty="0">
                <a:solidFill>
                  <a:srgbClr val="F43F5E"/>
                </a:solidFill>
                <a:latin typeface="Calibri"/>
              </a:rPr>
              <a:t>Trap to remember</a:t>
            </a:r>
          </a:p>
          <a:p>
            <a:pPr>
              <a:defRPr sz="1600">
                <a:solidFill>
                  <a:srgbClr val="94A3B8"/>
                </a:solidFill>
                <a:latin typeface="Calibri"/>
              </a:defRPr>
            </a:pPr>
            <a:r>
              <a:rPr dirty="0"/>
              <a:t>**absent from** (place) vs **absent in** (rare/incorrect).</a:t>
            </a:r>
          </a:p>
        </p:txBody>
      </p:sp>
      <p:sp>
        <p:nvSpPr>
          <p:cNvPr id="8" name="Rectangle 7"/>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Tough Prepositions MCQs — Exercise (1/2)</a:t>
            </a:r>
          </a:p>
        </p:txBody>
      </p:sp>
      <p:sp>
        <p:nvSpPr>
          <p:cNvPr id="5" name="Rounded Rectangle 4"/>
          <p:cNvSpPr/>
          <p:nvPr/>
        </p:nvSpPr>
        <p:spPr>
          <a:xfrm>
            <a:off x="822960" y="758952"/>
            <a:ext cx="10972800" cy="82296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58735" y="850392"/>
            <a:ext cx="2928302" cy="615553"/>
          </a:xfrm>
          <a:prstGeom prst="rect">
            <a:avLst/>
          </a:prstGeom>
          <a:noFill/>
        </p:spPr>
        <p:txBody>
          <a:bodyPr wrap="none">
            <a:spAutoFit/>
          </a:bodyPr>
          <a:lstStyle/>
          <a:p>
            <a:r>
              <a:rPr sz="1800" b="1" dirty="0">
                <a:solidFill>
                  <a:srgbClr val="FBBF24"/>
                </a:solidFill>
                <a:latin typeface="Calibri"/>
              </a:rPr>
              <a:t>Instructions</a:t>
            </a:r>
          </a:p>
          <a:p>
            <a:pPr>
              <a:defRPr sz="1600">
                <a:solidFill>
                  <a:srgbClr val="94A3B8"/>
                </a:solidFill>
                <a:latin typeface="Calibri"/>
              </a:defRPr>
            </a:pPr>
            <a:r>
              <a:rPr dirty="0"/>
              <a:t>Choose the correct </a:t>
            </a:r>
            <a:r>
              <a:rPr dirty="0" smtClean="0"/>
              <a:t>preposition.</a:t>
            </a:r>
            <a:endParaRPr dirty="0"/>
          </a:p>
        </p:txBody>
      </p:sp>
      <p:sp>
        <p:nvSpPr>
          <p:cNvPr id="7" name="TextBox 6"/>
          <p:cNvSpPr txBox="1"/>
          <p:nvPr/>
        </p:nvSpPr>
        <p:spPr>
          <a:xfrm>
            <a:off x="548640" y="1650631"/>
            <a:ext cx="10972800" cy="4734629"/>
          </a:xfrm>
          <a:prstGeom prst="rect">
            <a:avLst/>
          </a:prstGeom>
          <a:noFill/>
        </p:spPr>
        <p:txBody>
          <a:bodyPr wrap="square">
            <a:spAutoFit/>
          </a:bodyPr>
          <a:lstStyle/>
          <a:p>
            <a:pPr>
              <a:spcAft>
                <a:spcPts val="400"/>
              </a:spcAft>
              <a:defRPr sz="1700">
                <a:solidFill>
                  <a:srgbClr val="FFFFFF"/>
                </a:solidFill>
                <a:latin typeface="Calibri"/>
              </a:defRPr>
            </a:pPr>
            <a:r>
              <a:rPr dirty="0"/>
              <a:t>1. He is known ____ his integrity and discipline.</a:t>
            </a:r>
          </a:p>
          <a:p>
            <a:pPr>
              <a:spcAft>
                <a:spcPts val="400"/>
              </a:spcAft>
              <a:defRPr sz="1700">
                <a:solidFill>
                  <a:srgbClr val="FFFFFF"/>
                </a:solidFill>
                <a:latin typeface="Calibri"/>
              </a:defRPr>
            </a:pPr>
            <a:r>
              <a:rPr dirty="0"/>
              <a:t>    A) for    B) of    C) with    D) by</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2. The officer was charged ____ negligence of duty.</a:t>
            </a:r>
          </a:p>
          <a:p>
            <a:pPr>
              <a:spcAft>
                <a:spcPts val="400"/>
              </a:spcAft>
              <a:defRPr sz="1700">
                <a:solidFill>
                  <a:srgbClr val="FFFFFF"/>
                </a:solidFill>
                <a:latin typeface="Calibri"/>
              </a:defRPr>
            </a:pPr>
            <a:r>
              <a:rPr dirty="0"/>
              <a:t>    A) for    B) with    C) of    D) to</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3. The project was completed ____ time despite limited resources.</a:t>
            </a:r>
          </a:p>
          <a:p>
            <a:pPr>
              <a:spcAft>
                <a:spcPts val="400"/>
              </a:spcAft>
              <a:defRPr sz="1700">
                <a:solidFill>
                  <a:srgbClr val="FFFFFF"/>
                </a:solidFill>
                <a:latin typeface="Calibri"/>
              </a:defRPr>
            </a:pPr>
            <a:r>
              <a:rPr dirty="0"/>
              <a:t>    A) in    B) on    C) within    D) at</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4. The troops advanced ____ the valley under heavy fog.</a:t>
            </a:r>
          </a:p>
          <a:p>
            <a:pPr>
              <a:spcAft>
                <a:spcPts val="400"/>
              </a:spcAft>
              <a:defRPr sz="1700">
                <a:solidFill>
                  <a:srgbClr val="FFFFFF"/>
                </a:solidFill>
                <a:latin typeface="Calibri"/>
              </a:defRPr>
            </a:pPr>
            <a:r>
              <a:rPr dirty="0"/>
              <a:t>    A) through    B) across    C) along    D) over</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5. The decision was taken ____ consultation with all stakeholders.</a:t>
            </a:r>
          </a:p>
          <a:p>
            <a:pPr>
              <a:spcAft>
                <a:spcPts val="400"/>
              </a:spcAft>
              <a:defRPr sz="1700">
                <a:solidFill>
                  <a:srgbClr val="FFFFFF"/>
                </a:solidFill>
                <a:latin typeface="Calibri"/>
              </a:defRPr>
            </a:pPr>
            <a:r>
              <a:rPr dirty="0"/>
              <a:t>    A) by    B) with    C) in    D) </a:t>
            </a:r>
            <a:r>
              <a:rPr dirty="0" smtClean="0"/>
              <a:t>for</a:t>
            </a:r>
            <a:endParaRPr dirty="0"/>
          </a:p>
          <a:p>
            <a:pPr>
              <a:spcAft>
                <a:spcPts val="400"/>
              </a:spcAft>
              <a:defRPr sz="1700">
                <a:solidFill>
                  <a:srgbClr val="FFFFFF"/>
                </a:solidFill>
                <a:latin typeface="Calibri"/>
              </a:defRPr>
            </a:pPr>
            <a:endParaRPr dirty="0"/>
          </a:p>
        </p:txBody>
      </p:sp>
      <p:sp>
        <p:nvSpPr>
          <p:cNvPr id="8" name="Rectangle 7"/>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2115259" cy="276999"/>
          </a:xfrm>
          <a:prstGeom prst="rect">
            <a:avLst/>
          </a:prstGeom>
          <a:noFill/>
        </p:spPr>
        <p:txBody>
          <a:bodyPr wrap="none">
            <a:spAutoFit/>
          </a:bodyPr>
          <a:lstStyle/>
          <a:p>
            <a:r>
              <a:rPr sz="1200" dirty="0" smtClean="0">
                <a:solidFill>
                  <a:srgbClr val="94A3B8"/>
                </a:solidFill>
                <a:latin typeface="Calibri"/>
              </a:rPr>
              <a:t>: </a:t>
            </a:r>
            <a:r>
              <a:rPr sz="1200" dirty="0">
                <a:solidFill>
                  <a:srgbClr val="94A3B8"/>
                </a:solidFill>
                <a:latin typeface="Calibri"/>
              </a:rPr>
              <a:t>Prepositions — Tough MCQs</a:t>
            </a:r>
          </a:p>
        </p:txBody>
      </p:sp>
      <p:sp>
        <p:nvSpPr>
          <p:cNvPr id="10" name="TextBox 9"/>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Tough Prepositions MCQs — Exercise (1/2)</a:t>
            </a:r>
          </a:p>
        </p:txBody>
      </p:sp>
      <p:sp>
        <p:nvSpPr>
          <p:cNvPr id="5" name="Rounded Rectangle 4"/>
          <p:cNvSpPr/>
          <p:nvPr/>
        </p:nvSpPr>
        <p:spPr>
          <a:xfrm>
            <a:off x="822960" y="758952"/>
            <a:ext cx="10972800" cy="82296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58735" y="850392"/>
            <a:ext cx="2928302" cy="615553"/>
          </a:xfrm>
          <a:prstGeom prst="rect">
            <a:avLst/>
          </a:prstGeom>
          <a:noFill/>
        </p:spPr>
        <p:txBody>
          <a:bodyPr wrap="none">
            <a:spAutoFit/>
          </a:bodyPr>
          <a:lstStyle/>
          <a:p>
            <a:r>
              <a:rPr sz="1800" b="1" dirty="0">
                <a:solidFill>
                  <a:srgbClr val="FBBF24"/>
                </a:solidFill>
                <a:latin typeface="Calibri"/>
              </a:rPr>
              <a:t>Instructions</a:t>
            </a:r>
          </a:p>
          <a:p>
            <a:pPr>
              <a:defRPr sz="1600">
                <a:solidFill>
                  <a:srgbClr val="94A3B8"/>
                </a:solidFill>
                <a:latin typeface="Calibri"/>
              </a:defRPr>
            </a:pPr>
            <a:r>
              <a:rPr dirty="0"/>
              <a:t>Choose the correct </a:t>
            </a:r>
            <a:r>
              <a:rPr dirty="0" smtClean="0"/>
              <a:t>preposition.</a:t>
            </a:r>
            <a:endParaRPr dirty="0"/>
          </a:p>
        </p:txBody>
      </p:sp>
      <p:sp>
        <p:nvSpPr>
          <p:cNvPr id="7" name="TextBox 6"/>
          <p:cNvSpPr txBox="1"/>
          <p:nvPr/>
        </p:nvSpPr>
        <p:spPr>
          <a:xfrm>
            <a:off x="548640" y="1636776"/>
            <a:ext cx="10972800" cy="4734629"/>
          </a:xfrm>
          <a:prstGeom prst="rect">
            <a:avLst/>
          </a:prstGeom>
          <a:noFill/>
        </p:spPr>
        <p:txBody>
          <a:bodyPr wrap="square">
            <a:spAutoFit/>
          </a:bodyPr>
          <a:lstStyle/>
          <a:p>
            <a:pPr>
              <a:spcAft>
                <a:spcPts val="400"/>
              </a:spcAft>
              <a:defRPr sz="1700">
                <a:solidFill>
                  <a:srgbClr val="FFFFFF"/>
                </a:solidFill>
                <a:latin typeface="Calibri"/>
              </a:defRPr>
            </a:pPr>
            <a:r>
              <a:rPr dirty="0" smtClean="0"/>
              <a:t>6</a:t>
            </a:r>
            <a:r>
              <a:rPr dirty="0"/>
              <a:t>. She refrained ____ making comments on sensitive issues.</a:t>
            </a:r>
          </a:p>
          <a:p>
            <a:pPr>
              <a:spcAft>
                <a:spcPts val="400"/>
              </a:spcAft>
              <a:defRPr sz="1700">
                <a:solidFill>
                  <a:srgbClr val="FFFFFF"/>
                </a:solidFill>
                <a:latin typeface="Calibri"/>
              </a:defRPr>
            </a:pPr>
            <a:r>
              <a:rPr dirty="0"/>
              <a:t>    A) of    B) from    C) to    D) for</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7. The committee decided ____ postponing the meeting.</a:t>
            </a:r>
          </a:p>
          <a:p>
            <a:pPr>
              <a:spcAft>
                <a:spcPts val="400"/>
              </a:spcAft>
              <a:defRPr sz="1700">
                <a:solidFill>
                  <a:srgbClr val="FFFFFF"/>
                </a:solidFill>
                <a:latin typeface="Calibri"/>
              </a:defRPr>
            </a:pPr>
            <a:r>
              <a:rPr dirty="0"/>
              <a:t>    A) on    B) for    C) to    D) with</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8. He was absorbed ____ his work and missed the call.</a:t>
            </a:r>
          </a:p>
          <a:p>
            <a:pPr>
              <a:spcAft>
                <a:spcPts val="400"/>
              </a:spcAft>
              <a:defRPr sz="1700">
                <a:solidFill>
                  <a:srgbClr val="FFFFFF"/>
                </a:solidFill>
                <a:latin typeface="Calibri"/>
              </a:defRPr>
            </a:pPr>
            <a:r>
              <a:rPr dirty="0"/>
              <a:t>    A) at    B) in    C) on    D) with</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9. The agreement is binding ____ both parties.</a:t>
            </a:r>
          </a:p>
          <a:p>
            <a:pPr>
              <a:spcAft>
                <a:spcPts val="400"/>
              </a:spcAft>
              <a:defRPr sz="1700">
                <a:solidFill>
                  <a:srgbClr val="FFFFFF"/>
                </a:solidFill>
                <a:latin typeface="Calibri"/>
              </a:defRPr>
            </a:pPr>
            <a:r>
              <a:rPr dirty="0"/>
              <a:t>    A) on    B) for    C) to    D) with</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10. The country is vulnerable ____ external shocks.</a:t>
            </a:r>
          </a:p>
          <a:p>
            <a:pPr>
              <a:spcAft>
                <a:spcPts val="400"/>
              </a:spcAft>
              <a:defRPr sz="1700">
                <a:solidFill>
                  <a:srgbClr val="FFFFFF"/>
                </a:solidFill>
                <a:latin typeface="Calibri"/>
              </a:defRPr>
            </a:pPr>
            <a:r>
              <a:rPr dirty="0"/>
              <a:t>    A) for    B) to    C) with    D) by</a:t>
            </a:r>
          </a:p>
          <a:p>
            <a:pPr>
              <a:spcAft>
                <a:spcPts val="400"/>
              </a:spcAft>
              <a:defRPr sz="1700">
                <a:solidFill>
                  <a:srgbClr val="FFFFFF"/>
                </a:solidFill>
                <a:latin typeface="Calibri"/>
              </a:defRPr>
            </a:pPr>
            <a:endParaRPr dirty="0"/>
          </a:p>
        </p:txBody>
      </p:sp>
      <p:sp>
        <p:nvSpPr>
          <p:cNvPr id="8" name="Rectangle 7"/>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2115259" cy="276999"/>
          </a:xfrm>
          <a:prstGeom prst="rect">
            <a:avLst/>
          </a:prstGeom>
          <a:noFill/>
        </p:spPr>
        <p:txBody>
          <a:bodyPr wrap="none">
            <a:spAutoFit/>
          </a:bodyPr>
          <a:lstStyle/>
          <a:p>
            <a:r>
              <a:rPr sz="1200" dirty="0" smtClean="0">
                <a:solidFill>
                  <a:srgbClr val="94A3B8"/>
                </a:solidFill>
                <a:latin typeface="Calibri"/>
              </a:rPr>
              <a:t>: </a:t>
            </a:r>
            <a:r>
              <a:rPr sz="1200" dirty="0">
                <a:solidFill>
                  <a:srgbClr val="94A3B8"/>
                </a:solidFill>
                <a:latin typeface="Calibri"/>
              </a:rPr>
              <a:t>Prepositions — Tough MCQs</a:t>
            </a:r>
          </a:p>
        </p:txBody>
      </p:sp>
      <p:sp>
        <p:nvSpPr>
          <p:cNvPr id="10" name="TextBox 9"/>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12</a:t>
            </a:r>
          </a:p>
        </p:txBody>
      </p:sp>
    </p:spTree>
    <p:extLst>
      <p:ext uri="{BB962C8B-B14F-4D97-AF65-F5344CB8AC3E}">
        <p14:creationId xmlns:p14="http://schemas.microsoft.com/office/powerpoint/2010/main" val="263755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Tough Prepositions MCQs — Exercise (2/2)</a:t>
            </a:r>
          </a:p>
        </p:txBody>
      </p:sp>
      <p:sp>
        <p:nvSpPr>
          <p:cNvPr id="5" name="Rounded Rectangle 4"/>
          <p:cNvSpPr/>
          <p:nvPr/>
        </p:nvSpPr>
        <p:spPr>
          <a:xfrm>
            <a:off x="822960" y="1005840"/>
            <a:ext cx="10972800" cy="822960"/>
          </a:xfrm>
          <a:prstGeom prst="roundRect">
            <a:avLst/>
          </a:prstGeom>
          <a:solidFill>
            <a:srgbClr val="0F172A"/>
          </a:solidFill>
          <a:ln w="25400">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97280" y="1188720"/>
            <a:ext cx="10424160" cy="457200"/>
          </a:xfrm>
          <a:prstGeom prst="rect">
            <a:avLst/>
          </a:prstGeom>
          <a:noFill/>
        </p:spPr>
        <p:txBody>
          <a:bodyPr wrap="none">
            <a:spAutoFit/>
          </a:bodyPr>
          <a:lstStyle/>
          <a:p>
            <a:r>
              <a:rPr sz="1800" b="1">
                <a:solidFill>
                  <a:srgbClr val="2DD4BF"/>
                </a:solidFill>
                <a:latin typeface="Calibri"/>
              </a:rPr>
              <a:t>Instructions</a:t>
            </a:r>
          </a:p>
          <a:p>
            <a:pPr>
              <a:defRPr sz="1600">
                <a:solidFill>
                  <a:srgbClr val="94A3B8"/>
                </a:solidFill>
                <a:latin typeface="Calibri"/>
              </a:defRPr>
            </a:pPr>
            <a:r>
              <a:t>Attempt without guessing: identify verb/adjective collocation first.</a:t>
            </a:r>
          </a:p>
        </p:txBody>
      </p:sp>
      <p:sp>
        <p:nvSpPr>
          <p:cNvPr id="7" name="TextBox 6"/>
          <p:cNvSpPr txBox="1"/>
          <p:nvPr/>
        </p:nvSpPr>
        <p:spPr>
          <a:xfrm>
            <a:off x="822960" y="1920240"/>
            <a:ext cx="10972800" cy="4734629"/>
          </a:xfrm>
          <a:prstGeom prst="rect">
            <a:avLst/>
          </a:prstGeom>
          <a:noFill/>
        </p:spPr>
        <p:txBody>
          <a:bodyPr wrap="square">
            <a:spAutoFit/>
          </a:bodyPr>
          <a:lstStyle/>
          <a:p>
            <a:pPr>
              <a:spcAft>
                <a:spcPts val="400"/>
              </a:spcAft>
              <a:defRPr sz="1700">
                <a:solidFill>
                  <a:srgbClr val="FFFFFF"/>
                </a:solidFill>
                <a:latin typeface="Calibri"/>
              </a:defRPr>
            </a:pPr>
            <a:r>
              <a:rPr dirty="0"/>
              <a:t>11. They succeeded ____ securing funding from donors.</a:t>
            </a:r>
          </a:p>
          <a:p>
            <a:pPr>
              <a:spcAft>
                <a:spcPts val="400"/>
              </a:spcAft>
              <a:defRPr sz="1700">
                <a:solidFill>
                  <a:srgbClr val="FFFFFF"/>
                </a:solidFill>
                <a:latin typeface="Calibri"/>
              </a:defRPr>
            </a:pPr>
            <a:r>
              <a:rPr dirty="0"/>
              <a:t>    A) to    B) in    C) at    D) for</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12. The proposal differs ____ the earlier version in key points.</a:t>
            </a:r>
          </a:p>
          <a:p>
            <a:pPr>
              <a:spcAft>
                <a:spcPts val="400"/>
              </a:spcAft>
              <a:defRPr sz="1700">
                <a:solidFill>
                  <a:srgbClr val="FFFFFF"/>
                </a:solidFill>
                <a:latin typeface="Calibri"/>
              </a:defRPr>
            </a:pPr>
            <a:r>
              <a:rPr dirty="0"/>
              <a:t>    A) than    B) from    C) with    D) to</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13. The minister presided ____ the high‑level session.</a:t>
            </a:r>
          </a:p>
          <a:p>
            <a:pPr>
              <a:spcAft>
                <a:spcPts val="400"/>
              </a:spcAft>
              <a:defRPr sz="1700">
                <a:solidFill>
                  <a:srgbClr val="FFFFFF"/>
                </a:solidFill>
                <a:latin typeface="Calibri"/>
              </a:defRPr>
            </a:pPr>
            <a:r>
              <a:rPr dirty="0"/>
              <a:t>    A) over    B) on    C) at    D) upon</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14. He was convicted ____ corruption and abuse of power.</a:t>
            </a:r>
          </a:p>
          <a:p>
            <a:pPr>
              <a:spcAft>
                <a:spcPts val="400"/>
              </a:spcAft>
              <a:defRPr sz="1700">
                <a:solidFill>
                  <a:srgbClr val="FFFFFF"/>
                </a:solidFill>
                <a:latin typeface="Calibri"/>
              </a:defRPr>
            </a:pPr>
            <a:r>
              <a:rPr dirty="0"/>
              <a:t>    A) for    B) of    C) to    D) with</a:t>
            </a:r>
          </a:p>
          <a:p>
            <a:pPr>
              <a:spcAft>
                <a:spcPts val="400"/>
              </a:spcAft>
              <a:defRPr sz="1700">
                <a:solidFill>
                  <a:srgbClr val="FFFFFF"/>
                </a:solidFill>
                <a:latin typeface="Calibri"/>
              </a:defRPr>
            </a:pPr>
            <a:endParaRPr dirty="0"/>
          </a:p>
          <a:p>
            <a:pPr>
              <a:spcAft>
                <a:spcPts val="400"/>
              </a:spcAft>
              <a:defRPr sz="1700">
                <a:solidFill>
                  <a:srgbClr val="FFFFFF"/>
                </a:solidFill>
                <a:latin typeface="Calibri"/>
              </a:defRPr>
            </a:pPr>
            <a:r>
              <a:rPr dirty="0"/>
              <a:t>15. The unit complied ____ the safety regulations strictly.</a:t>
            </a:r>
          </a:p>
          <a:p>
            <a:pPr>
              <a:spcAft>
                <a:spcPts val="400"/>
              </a:spcAft>
              <a:defRPr sz="1700">
                <a:solidFill>
                  <a:srgbClr val="FFFFFF"/>
                </a:solidFill>
                <a:latin typeface="Calibri"/>
              </a:defRPr>
            </a:pPr>
            <a:r>
              <a:rPr dirty="0"/>
              <a:t>    A) with    B) to    C) by    D) for</a:t>
            </a:r>
          </a:p>
          <a:p>
            <a:pPr>
              <a:spcAft>
                <a:spcPts val="400"/>
              </a:spcAft>
              <a:defRPr sz="1700">
                <a:solidFill>
                  <a:srgbClr val="FFFFFF"/>
                </a:solidFill>
                <a:latin typeface="Calibri"/>
              </a:defRPr>
            </a:pPr>
            <a:endParaRPr dirty="0"/>
          </a:p>
        </p:txBody>
      </p:sp>
      <p:sp>
        <p:nvSpPr>
          <p:cNvPr id="8" name="Rectangle 7"/>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2115259" cy="276999"/>
          </a:xfrm>
          <a:prstGeom prst="rect">
            <a:avLst/>
          </a:prstGeom>
          <a:noFill/>
        </p:spPr>
        <p:txBody>
          <a:bodyPr wrap="none">
            <a:spAutoFit/>
          </a:bodyPr>
          <a:lstStyle/>
          <a:p>
            <a:r>
              <a:rPr sz="1200" dirty="0" smtClean="0">
                <a:solidFill>
                  <a:srgbClr val="94A3B8"/>
                </a:solidFill>
                <a:latin typeface="Calibri"/>
              </a:rPr>
              <a:t>: </a:t>
            </a:r>
            <a:r>
              <a:rPr sz="1200" dirty="0">
                <a:solidFill>
                  <a:srgbClr val="94A3B8"/>
                </a:solidFill>
                <a:latin typeface="Calibri"/>
              </a:rPr>
              <a:t>Prepositions — Tough MCQs</a:t>
            </a:r>
          </a:p>
        </p:txBody>
      </p:sp>
      <p:sp>
        <p:nvSpPr>
          <p:cNvPr id="10" name="TextBox 9"/>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855" y="1311067"/>
            <a:ext cx="9434945" cy="4734629"/>
          </a:xfrm>
          <a:prstGeom prst="rect">
            <a:avLst/>
          </a:prstGeom>
        </p:spPr>
        <p:txBody>
          <a:bodyPr wrap="square">
            <a:spAutoFit/>
          </a:bodyPr>
          <a:lstStyle/>
          <a:p>
            <a:pPr>
              <a:spcAft>
                <a:spcPts val="400"/>
              </a:spcAft>
              <a:defRPr sz="1700">
                <a:solidFill>
                  <a:srgbClr val="FFFFFF"/>
                </a:solidFill>
                <a:latin typeface="Calibri"/>
              </a:defRPr>
            </a:pPr>
            <a:endParaRPr lang="en-US" dirty="0"/>
          </a:p>
          <a:p>
            <a:pPr>
              <a:spcAft>
                <a:spcPts val="400"/>
              </a:spcAft>
              <a:defRPr sz="1700">
                <a:solidFill>
                  <a:srgbClr val="FFFFFF"/>
                </a:solidFill>
                <a:latin typeface="Calibri"/>
              </a:defRPr>
            </a:pPr>
            <a:r>
              <a:rPr lang="en-US" dirty="0"/>
              <a:t>16. The operation was carried ____ under strict secrecy.</a:t>
            </a:r>
          </a:p>
          <a:p>
            <a:pPr>
              <a:spcAft>
                <a:spcPts val="400"/>
              </a:spcAft>
              <a:defRPr sz="1700">
                <a:solidFill>
                  <a:srgbClr val="FFFFFF"/>
                </a:solidFill>
                <a:latin typeface="Calibri"/>
              </a:defRPr>
            </a:pPr>
            <a:r>
              <a:rPr lang="en-US" dirty="0"/>
              <a:t>    A) out    B) over    C) through    D) off</a:t>
            </a:r>
          </a:p>
          <a:p>
            <a:pPr>
              <a:spcAft>
                <a:spcPts val="400"/>
              </a:spcAft>
              <a:defRPr sz="1700">
                <a:solidFill>
                  <a:srgbClr val="FFFFFF"/>
                </a:solidFill>
                <a:latin typeface="Calibri"/>
              </a:defRPr>
            </a:pPr>
            <a:endParaRPr lang="en-US" dirty="0"/>
          </a:p>
          <a:p>
            <a:pPr>
              <a:spcAft>
                <a:spcPts val="400"/>
              </a:spcAft>
              <a:defRPr sz="1700">
                <a:solidFill>
                  <a:srgbClr val="FFFFFF"/>
                </a:solidFill>
                <a:latin typeface="Calibri"/>
              </a:defRPr>
            </a:pPr>
            <a:r>
              <a:rPr lang="en-US" dirty="0"/>
              <a:t>17. She has a strong influence ____ policy decisions.</a:t>
            </a:r>
          </a:p>
          <a:p>
            <a:pPr>
              <a:spcAft>
                <a:spcPts val="400"/>
              </a:spcAft>
              <a:defRPr sz="1700">
                <a:solidFill>
                  <a:srgbClr val="FFFFFF"/>
                </a:solidFill>
                <a:latin typeface="Calibri"/>
              </a:defRPr>
            </a:pPr>
            <a:r>
              <a:rPr lang="en-US" dirty="0"/>
              <a:t>    A) in    B) over    C) on    D) to</a:t>
            </a:r>
          </a:p>
          <a:p>
            <a:pPr>
              <a:spcAft>
                <a:spcPts val="400"/>
              </a:spcAft>
              <a:defRPr sz="1700">
                <a:solidFill>
                  <a:srgbClr val="FFFFFF"/>
                </a:solidFill>
                <a:latin typeface="Calibri"/>
              </a:defRPr>
            </a:pPr>
            <a:endParaRPr lang="en-US" dirty="0"/>
          </a:p>
          <a:p>
            <a:pPr>
              <a:spcAft>
                <a:spcPts val="400"/>
              </a:spcAft>
              <a:defRPr sz="1700">
                <a:solidFill>
                  <a:srgbClr val="FFFFFF"/>
                </a:solidFill>
                <a:latin typeface="Calibri"/>
              </a:defRPr>
            </a:pPr>
            <a:r>
              <a:rPr lang="en-US" dirty="0"/>
              <a:t>18. The report provides insight ____ emerging security threats.</a:t>
            </a:r>
          </a:p>
          <a:p>
            <a:pPr>
              <a:spcAft>
                <a:spcPts val="400"/>
              </a:spcAft>
              <a:defRPr sz="1700">
                <a:solidFill>
                  <a:srgbClr val="FFFFFF"/>
                </a:solidFill>
                <a:latin typeface="Calibri"/>
              </a:defRPr>
            </a:pPr>
            <a:r>
              <a:rPr lang="en-US" dirty="0"/>
              <a:t>    A) for    B) to    C) into    D) on</a:t>
            </a:r>
          </a:p>
          <a:p>
            <a:pPr>
              <a:spcAft>
                <a:spcPts val="400"/>
              </a:spcAft>
              <a:defRPr sz="1700">
                <a:solidFill>
                  <a:srgbClr val="FFFFFF"/>
                </a:solidFill>
                <a:latin typeface="Calibri"/>
              </a:defRPr>
            </a:pPr>
            <a:endParaRPr lang="en-US" dirty="0"/>
          </a:p>
          <a:p>
            <a:pPr>
              <a:spcAft>
                <a:spcPts val="400"/>
              </a:spcAft>
              <a:defRPr sz="1700">
                <a:solidFill>
                  <a:srgbClr val="FFFFFF"/>
                </a:solidFill>
                <a:latin typeface="Calibri"/>
              </a:defRPr>
            </a:pPr>
            <a:r>
              <a:rPr lang="en-US" dirty="0"/>
              <a:t>19. He is entitled ____ medical benefits under the rules.</a:t>
            </a:r>
          </a:p>
          <a:p>
            <a:pPr>
              <a:spcAft>
                <a:spcPts val="400"/>
              </a:spcAft>
              <a:defRPr sz="1700">
                <a:solidFill>
                  <a:srgbClr val="FFFFFF"/>
                </a:solidFill>
                <a:latin typeface="Calibri"/>
              </a:defRPr>
            </a:pPr>
            <a:r>
              <a:rPr lang="en-US" dirty="0"/>
              <a:t>    A) of    B) for    C) to    D) with</a:t>
            </a:r>
          </a:p>
          <a:p>
            <a:pPr>
              <a:spcAft>
                <a:spcPts val="400"/>
              </a:spcAft>
              <a:defRPr sz="1700">
                <a:solidFill>
                  <a:srgbClr val="FFFFFF"/>
                </a:solidFill>
                <a:latin typeface="Calibri"/>
              </a:defRPr>
            </a:pPr>
            <a:endParaRPr lang="en-US" dirty="0"/>
          </a:p>
          <a:p>
            <a:pPr>
              <a:spcAft>
                <a:spcPts val="400"/>
              </a:spcAft>
              <a:defRPr sz="1700">
                <a:solidFill>
                  <a:srgbClr val="FFFFFF"/>
                </a:solidFill>
                <a:latin typeface="Calibri"/>
              </a:defRPr>
            </a:pPr>
            <a:r>
              <a:rPr lang="en-US" dirty="0"/>
              <a:t>20. The suspects were arrested ____ possession of illegal arms.</a:t>
            </a:r>
          </a:p>
          <a:p>
            <a:pPr>
              <a:spcAft>
                <a:spcPts val="400"/>
              </a:spcAft>
              <a:defRPr sz="1700">
                <a:solidFill>
                  <a:srgbClr val="FFFFFF"/>
                </a:solidFill>
                <a:latin typeface="Calibri"/>
              </a:defRPr>
            </a:pPr>
            <a:r>
              <a:rPr lang="en-US" dirty="0"/>
              <a:t>    A) for    B) in    C) on    D) with</a:t>
            </a:r>
          </a:p>
        </p:txBody>
      </p:sp>
    </p:spTree>
    <p:extLst>
      <p:ext uri="{BB962C8B-B14F-4D97-AF65-F5344CB8AC3E}">
        <p14:creationId xmlns:p14="http://schemas.microsoft.com/office/powerpoint/2010/main" val="529712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Tough Prepositions MCQs — Answer Key</a:t>
            </a:r>
          </a:p>
        </p:txBody>
      </p:sp>
      <p:sp>
        <p:nvSpPr>
          <p:cNvPr id="5" name="TextBox 4"/>
          <p:cNvSpPr txBox="1"/>
          <p:nvPr/>
        </p:nvSpPr>
        <p:spPr>
          <a:xfrm>
            <a:off x="822960" y="1371600"/>
            <a:ext cx="10972800" cy="4555093"/>
          </a:xfrm>
          <a:prstGeom prst="rect">
            <a:avLst/>
          </a:prstGeom>
          <a:noFill/>
        </p:spPr>
        <p:txBody>
          <a:bodyPr wrap="square">
            <a:spAutoFit/>
          </a:bodyPr>
          <a:lstStyle/>
          <a:p>
            <a:pPr>
              <a:spcAft>
                <a:spcPts val="400"/>
              </a:spcAft>
              <a:defRPr sz="2600">
                <a:solidFill>
                  <a:srgbClr val="FFFFFF"/>
                </a:solidFill>
                <a:latin typeface="Calibri"/>
              </a:defRPr>
            </a:pPr>
            <a:r>
              <a:rPr dirty="0" smtClean="0"/>
              <a:t>1. A</a:t>
            </a:r>
            <a:r>
              <a:rPr lang="en-US" dirty="0" smtClean="0"/>
              <a:t>                            </a:t>
            </a:r>
            <a:endParaRPr dirty="0" smtClean="0"/>
          </a:p>
          <a:p>
            <a:pPr>
              <a:spcAft>
                <a:spcPts val="400"/>
              </a:spcAft>
              <a:defRPr sz="2600">
                <a:solidFill>
                  <a:srgbClr val="FFFFFF"/>
                </a:solidFill>
                <a:latin typeface="Calibri"/>
              </a:defRPr>
            </a:pPr>
            <a:r>
              <a:rPr dirty="0" smtClean="0"/>
              <a:t>2</a:t>
            </a:r>
            <a:r>
              <a:rPr dirty="0"/>
              <a:t>. B</a:t>
            </a:r>
          </a:p>
          <a:p>
            <a:pPr>
              <a:spcAft>
                <a:spcPts val="400"/>
              </a:spcAft>
              <a:defRPr sz="2600">
                <a:solidFill>
                  <a:srgbClr val="FFFFFF"/>
                </a:solidFill>
                <a:latin typeface="Calibri"/>
              </a:defRPr>
            </a:pPr>
            <a:r>
              <a:rPr dirty="0"/>
              <a:t>3. C</a:t>
            </a:r>
          </a:p>
          <a:p>
            <a:pPr>
              <a:spcAft>
                <a:spcPts val="400"/>
              </a:spcAft>
              <a:defRPr sz="2600">
                <a:solidFill>
                  <a:srgbClr val="FFFFFF"/>
                </a:solidFill>
                <a:latin typeface="Calibri"/>
              </a:defRPr>
            </a:pPr>
            <a:r>
              <a:rPr dirty="0"/>
              <a:t>4. A</a:t>
            </a:r>
          </a:p>
          <a:p>
            <a:pPr>
              <a:spcAft>
                <a:spcPts val="400"/>
              </a:spcAft>
              <a:defRPr sz="2600">
                <a:solidFill>
                  <a:srgbClr val="FFFFFF"/>
                </a:solidFill>
                <a:latin typeface="Calibri"/>
              </a:defRPr>
            </a:pPr>
            <a:r>
              <a:rPr dirty="0"/>
              <a:t>5. C</a:t>
            </a:r>
          </a:p>
          <a:p>
            <a:pPr>
              <a:spcAft>
                <a:spcPts val="400"/>
              </a:spcAft>
              <a:defRPr sz="2600">
                <a:solidFill>
                  <a:srgbClr val="FFFFFF"/>
                </a:solidFill>
                <a:latin typeface="Calibri"/>
              </a:defRPr>
            </a:pPr>
            <a:r>
              <a:rPr dirty="0"/>
              <a:t>6. B</a:t>
            </a:r>
          </a:p>
          <a:p>
            <a:pPr>
              <a:spcAft>
                <a:spcPts val="400"/>
              </a:spcAft>
              <a:defRPr sz="2600">
                <a:solidFill>
                  <a:srgbClr val="FFFFFF"/>
                </a:solidFill>
                <a:latin typeface="Calibri"/>
              </a:defRPr>
            </a:pPr>
            <a:r>
              <a:rPr dirty="0"/>
              <a:t>7. A</a:t>
            </a:r>
          </a:p>
          <a:p>
            <a:pPr>
              <a:spcAft>
                <a:spcPts val="400"/>
              </a:spcAft>
              <a:defRPr sz="2600">
                <a:solidFill>
                  <a:srgbClr val="FFFFFF"/>
                </a:solidFill>
                <a:latin typeface="Calibri"/>
              </a:defRPr>
            </a:pPr>
            <a:r>
              <a:rPr dirty="0"/>
              <a:t>8. B</a:t>
            </a:r>
          </a:p>
          <a:p>
            <a:pPr>
              <a:spcAft>
                <a:spcPts val="400"/>
              </a:spcAft>
              <a:defRPr sz="2600">
                <a:solidFill>
                  <a:srgbClr val="FFFFFF"/>
                </a:solidFill>
                <a:latin typeface="Calibri"/>
              </a:defRPr>
            </a:pPr>
            <a:r>
              <a:rPr dirty="0"/>
              <a:t>9. A</a:t>
            </a:r>
          </a:p>
          <a:p>
            <a:pPr>
              <a:spcAft>
                <a:spcPts val="400"/>
              </a:spcAft>
              <a:defRPr sz="2600">
                <a:solidFill>
                  <a:srgbClr val="FFFFFF"/>
                </a:solidFill>
                <a:latin typeface="Calibri"/>
              </a:defRPr>
            </a:pPr>
            <a:r>
              <a:rPr dirty="0"/>
              <a:t>10. </a:t>
            </a:r>
            <a:r>
              <a:rPr dirty="0" smtClean="0"/>
              <a:t>B</a:t>
            </a:r>
            <a:endParaRPr dirty="0"/>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2341282"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1: Prepositions — Tough MCQs</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5964" y="1470108"/>
            <a:ext cx="8188036" cy="4555093"/>
          </a:xfrm>
          <a:prstGeom prst="rect">
            <a:avLst/>
          </a:prstGeom>
        </p:spPr>
        <p:txBody>
          <a:bodyPr wrap="square">
            <a:spAutoFit/>
          </a:bodyPr>
          <a:lstStyle/>
          <a:p>
            <a:pPr>
              <a:spcAft>
                <a:spcPts val="400"/>
              </a:spcAft>
              <a:defRPr sz="2600">
                <a:solidFill>
                  <a:srgbClr val="FFFFFF"/>
                </a:solidFill>
                <a:latin typeface="Calibri"/>
              </a:defRPr>
            </a:pPr>
            <a:r>
              <a:rPr lang="pt-BR" dirty="0"/>
              <a:t>11. B</a:t>
            </a:r>
          </a:p>
          <a:p>
            <a:pPr>
              <a:spcAft>
                <a:spcPts val="400"/>
              </a:spcAft>
              <a:defRPr sz="2600">
                <a:solidFill>
                  <a:srgbClr val="FFFFFF"/>
                </a:solidFill>
                <a:latin typeface="Calibri"/>
              </a:defRPr>
            </a:pPr>
            <a:r>
              <a:rPr lang="pt-BR" dirty="0"/>
              <a:t>12. B</a:t>
            </a:r>
          </a:p>
          <a:p>
            <a:pPr>
              <a:spcAft>
                <a:spcPts val="400"/>
              </a:spcAft>
              <a:defRPr sz="2600">
                <a:solidFill>
                  <a:srgbClr val="FFFFFF"/>
                </a:solidFill>
                <a:latin typeface="Calibri"/>
              </a:defRPr>
            </a:pPr>
            <a:r>
              <a:rPr lang="pt-BR" dirty="0"/>
              <a:t>13. A</a:t>
            </a:r>
          </a:p>
          <a:p>
            <a:pPr>
              <a:spcAft>
                <a:spcPts val="400"/>
              </a:spcAft>
              <a:defRPr sz="2600">
                <a:solidFill>
                  <a:srgbClr val="FFFFFF"/>
                </a:solidFill>
                <a:latin typeface="Calibri"/>
              </a:defRPr>
            </a:pPr>
            <a:r>
              <a:rPr lang="pt-BR" dirty="0"/>
              <a:t>14. B</a:t>
            </a:r>
          </a:p>
          <a:p>
            <a:pPr>
              <a:spcAft>
                <a:spcPts val="400"/>
              </a:spcAft>
              <a:defRPr sz="2600">
                <a:solidFill>
                  <a:srgbClr val="FFFFFF"/>
                </a:solidFill>
                <a:latin typeface="Calibri"/>
              </a:defRPr>
            </a:pPr>
            <a:r>
              <a:rPr lang="pt-BR" dirty="0"/>
              <a:t>15. A</a:t>
            </a:r>
          </a:p>
          <a:p>
            <a:pPr>
              <a:spcAft>
                <a:spcPts val="400"/>
              </a:spcAft>
              <a:defRPr sz="2600">
                <a:solidFill>
                  <a:srgbClr val="FFFFFF"/>
                </a:solidFill>
                <a:latin typeface="Calibri"/>
              </a:defRPr>
            </a:pPr>
            <a:r>
              <a:rPr lang="pt-BR" dirty="0"/>
              <a:t>16. A</a:t>
            </a:r>
          </a:p>
          <a:p>
            <a:pPr>
              <a:spcAft>
                <a:spcPts val="400"/>
              </a:spcAft>
              <a:defRPr sz="2600">
                <a:solidFill>
                  <a:srgbClr val="FFFFFF"/>
                </a:solidFill>
                <a:latin typeface="Calibri"/>
              </a:defRPr>
            </a:pPr>
            <a:r>
              <a:rPr lang="pt-BR" dirty="0"/>
              <a:t>17. C</a:t>
            </a:r>
          </a:p>
          <a:p>
            <a:pPr>
              <a:spcAft>
                <a:spcPts val="400"/>
              </a:spcAft>
              <a:defRPr sz="2600">
                <a:solidFill>
                  <a:srgbClr val="FFFFFF"/>
                </a:solidFill>
                <a:latin typeface="Calibri"/>
              </a:defRPr>
            </a:pPr>
            <a:r>
              <a:rPr lang="pt-BR" dirty="0"/>
              <a:t>18. C</a:t>
            </a:r>
          </a:p>
          <a:p>
            <a:pPr>
              <a:spcAft>
                <a:spcPts val="400"/>
              </a:spcAft>
              <a:defRPr sz="2600">
                <a:solidFill>
                  <a:srgbClr val="FFFFFF"/>
                </a:solidFill>
                <a:latin typeface="Calibri"/>
              </a:defRPr>
            </a:pPr>
            <a:r>
              <a:rPr lang="pt-BR" dirty="0"/>
              <a:t>19. C</a:t>
            </a:r>
          </a:p>
          <a:p>
            <a:pPr>
              <a:spcAft>
                <a:spcPts val="400"/>
              </a:spcAft>
              <a:defRPr sz="2600">
                <a:solidFill>
                  <a:srgbClr val="FFFFFF"/>
                </a:solidFill>
                <a:latin typeface="Calibri"/>
              </a:defRPr>
            </a:pPr>
            <a:r>
              <a:rPr lang="pt-BR" dirty="0"/>
              <a:t>20. A</a:t>
            </a:r>
          </a:p>
        </p:txBody>
      </p:sp>
    </p:spTree>
    <p:extLst>
      <p:ext uri="{BB962C8B-B14F-4D97-AF65-F5344CB8AC3E}">
        <p14:creationId xmlns:p14="http://schemas.microsoft.com/office/powerpoint/2010/main" val="953551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20617"/>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5441426" cy="523220"/>
          </a:xfrm>
          <a:prstGeom prst="rect">
            <a:avLst/>
          </a:prstGeom>
          <a:noFill/>
        </p:spPr>
        <p:txBody>
          <a:bodyPr wrap="none">
            <a:spAutoFit/>
          </a:bodyPr>
          <a:lstStyle/>
          <a:p>
            <a:r>
              <a:rPr sz="2800" b="1" dirty="0" err="1" smtClean="0">
                <a:solidFill>
                  <a:srgbClr val="FFFFFF"/>
                </a:solidFill>
                <a:latin typeface="Calibri"/>
              </a:rPr>
              <a:t>ule</a:t>
            </a:r>
            <a:r>
              <a:rPr sz="2800" b="1" dirty="0" smtClean="0">
                <a:solidFill>
                  <a:srgbClr val="FFFFFF"/>
                </a:solidFill>
                <a:latin typeface="Calibri"/>
              </a:rPr>
              <a:t> </a:t>
            </a:r>
            <a:r>
              <a:rPr sz="2800" b="1" dirty="0">
                <a:solidFill>
                  <a:srgbClr val="FFFFFF"/>
                </a:solidFill>
                <a:latin typeface="Calibri"/>
              </a:rPr>
              <a:t>2 — Synonyms &amp; Word Building</a:t>
            </a:r>
          </a:p>
        </p:txBody>
      </p:sp>
      <p:sp>
        <p:nvSpPr>
          <p:cNvPr id="5" name="TextBox 4"/>
          <p:cNvSpPr txBox="1"/>
          <p:nvPr/>
        </p:nvSpPr>
        <p:spPr>
          <a:xfrm>
            <a:off x="822960" y="1920240"/>
            <a:ext cx="10972800" cy="2834640"/>
          </a:xfrm>
          <a:prstGeom prst="rect">
            <a:avLst/>
          </a:prstGeom>
          <a:noFill/>
        </p:spPr>
        <p:txBody>
          <a:bodyPr wrap="none">
            <a:spAutoFit/>
          </a:bodyPr>
          <a:lstStyle/>
          <a:p>
            <a:r>
              <a:rPr sz="4400" b="1">
                <a:solidFill>
                  <a:srgbClr val="FFFFFF"/>
                </a:solidFill>
                <a:latin typeface="Calibri"/>
              </a:rPr>
              <a:t>Vocabulary Strategy</a:t>
            </a:r>
          </a:p>
          <a:p>
            <a:pPr>
              <a:defRPr sz="2000">
                <a:solidFill>
                  <a:srgbClr val="94A3B8"/>
                </a:solidFill>
                <a:latin typeface="Calibri"/>
              </a:defRPr>
            </a:pPr>
            <a:r>
              <a:t>Synonyms + prefixes + suffixes = faster comprehension in exams</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72355" cy="276999"/>
          </a:xfrm>
          <a:prstGeom prst="rect">
            <a:avLst/>
          </a:prstGeom>
          <a:noFill/>
        </p:spPr>
        <p:txBody>
          <a:bodyPr wrap="none">
            <a:spAutoFit/>
          </a:bodyPr>
          <a:lstStyle/>
          <a:p>
            <a:r>
              <a:rPr sz="1200" dirty="0">
                <a:solidFill>
                  <a:srgbClr val="94A3B8"/>
                </a:solidFill>
                <a:latin typeface="Calibri"/>
              </a:rPr>
              <a:t>English for </a:t>
            </a: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Synonyms — Definition &amp; Smart Approach</a:t>
            </a:r>
          </a:p>
        </p:txBody>
      </p:sp>
      <p:sp>
        <p:nvSpPr>
          <p:cNvPr id="5" name="Rounded Rectangle 4"/>
          <p:cNvSpPr/>
          <p:nvPr/>
        </p:nvSpPr>
        <p:spPr>
          <a:xfrm>
            <a:off x="822960" y="1280160"/>
            <a:ext cx="10972800" cy="128016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97280" y="1463040"/>
            <a:ext cx="10424160" cy="914400"/>
          </a:xfrm>
          <a:prstGeom prst="rect">
            <a:avLst/>
          </a:prstGeom>
          <a:noFill/>
        </p:spPr>
        <p:txBody>
          <a:bodyPr wrap="none">
            <a:spAutoFit/>
          </a:bodyPr>
          <a:lstStyle/>
          <a:p>
            <a:r>
              <a:rPr sz="1800" b="1">
                <a:solidFill>
                  <a:srgbClr val="38BDF8"/>
                </a:solidFill>
                <a:latin typeface="Calibri"/>
              </a:rPr>
              <a:t>Definition</a:t>
            </a:r>
          </a:p>
          <a:p>
            <a:pPr>
              <a:defRPr sz="1600">
                <a:solidFill>
                  <a:srgbClr val="94A3B8"/>
                </a:solidFill>
                <a:latin typeface="Calibri"/>
              </a:defRPr>
            </a:pPr>
            <a:r>
              <a:t>A synonym is a word with the same or nearly the same meaning as another word (e.g., begin/start).</a:t>
            </a:r>
          </a:p>
        </p:txBody>
      </p:sp>
      <p:sp>
        <p:nvSpPr>
          <p:cNvPr id="7" name="TextBox 6"/>
          <p:cNvSpPr txBox="1"/>
          <p:nvPr/>
        </p:nvSpPr>
        <p:spPr>
          <a:xfrm>
            <a:off x="822960" y="2743200"/>
            <a:ext cx="10972800" cy="2468880"/>
          </a:xfrm>
          <a:prstGeom prst="rect">
            <a:avLst/>
          </a:prstGeom>
          <a:noFill/>
        </p:spPr>
        <p:txBody>
          <a:bodyPr wrap="square">
            <a:spAutoFit/>
          </a:bodyPr>
          <a:lstStyle/>
          <a:p>
            <a:pPr>
              <a:lnSpc>
                <a:spcPct val="110000"/>
              </a:lnSpc>
              <a:spcAft>
                <a:spcPts val="600"/>
              </a:spcAft>
              <a:defRPr sz="2000">
                <a:solidFill>
                  <a:srgbClr val="FFFFFF"/>
                </a:solidFill>
                <a:latin typeface="Calibri"/>
              </a:defRPr>
            </a:pPr>
            <a:r>
              <a:t>• In MCQs, synonyms often depend on **context** (formal vs informal, positive vs negative tone).</a:t>
            </a:r>
          </a:p>
          <a:p>
            <a:pPr>
              <a:lnSpc>
                <a:spcPct val="110000"/>
              </a:lnSpc>
              <a:spcAft>
                <a:spcPts val="600"/>
              </a:spcAft>
              <a:defRPr sz="2000">
                <a:solidFill>
                  <a:srgbClr val="FFFFFF"/>
                </a:solidFill>
                <a:latin typeface="Calibri"/>
              </a:defRPr>
            </a:pPr>
            <a:r>
              <a:t>• Prefer **one‑word substitution** used in official English: *assist, procure, comply, mitigate, endorse*.</a:t>
            </a:r>
          </a:p>
          <a:p>
            <a:pPr>
              <a:lnSpc>
                <a:spcPct val="110000"/>
              </a:lnSpc>
              <a:spcAft>
                <a:spcPts val="600"/>
              </a:spcAft>
              <a:defRPr sz="2000">
                <a:solidFill>
                  <a:srgbClr val="FFFFFF"/>
                </a:solidFill>
                <a:latin typeface="Calibri"/>
              </a:defRPr>
            </a:pPr>
            <a:r>
              <a:t>• If a word is unfamiliar: look for **prefix + root**, then match the closest option.</a:t>
            </a:r>
          </a:p>
        </p:txBody>
      </p:sp>
      <p:sp>
        <p:nvSpPr>
          <p:cNvPr id="8" name="Rectangle 7"/>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1197828"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Synonyms</a:t>
            </a:r>
          </a:p>
        </p:txBody>
      </p:sp>
      <p:sp>
        <p:nvSpPr>
          <p:cNvPr id="10" name="TextBox 9"/>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The Big Trap in Exams (Synonyms)</a:t>
            </a:r>
          </a:p>
        </p:txBody>
      </p:sp>
      <p:sp>
        <p:nvSpPr>
          <p:cNvPr id="5" name="TextBox 4"/>
          <p:cNvSpPr txBox="1"/>
          <p:nvPr/>
        </p:nvSpPr>
        <p:spPr>
          <a:xfrm>
            <a:off x="822960" y="1280160"/>
            <a:ext cx="10972800" cy="2926080"/>
          </a:xfrm>
          <a:prstGeom prst="rect">
            <a:avLst/>
          </a:prstGeom>
          <a:noFill/>
        </p:spPr>
        <p:txBody>
          <a:bodyPr wrap="square">
            <a:spAutoFit/>
          </a:bodyPr>
          <a:lstStyle/>
          <a:p>
            <a:pPr>
              <a:lnSpc>
                <a:spcPct val="110000"/>
              </a:lnSpc>
              <a:spcAft>
                <a:spcPts val="600"/>
              </a:spcAft>
              <a:defRPr sz="2400">
                <a:solidFill>
                  <a:srgbClr val="FFFFFF"/>
                </a:solidFill>
                <a:latin typeface="Calibri"/>
              </a:defRPr>
            </a:pPr>
            <a:r>
              <a:t>• Candidates panic with long words and guess randomly.</a:t>
            </a:r>
          </a:p>
          <a:p>
            <a:pPr>
              <a:lnSpc>
                <a:spcPct val="110000"/>
              </a:lnSpc>
              <a:spcAft>
                <a:spcPts val="600"/>
              </a:spcAft>
              <a:defRPr sz="2400">
                <a:solidFill>
                  <a:srgbClr val="FFFFFF"/>
                </a:solidFill>
                <a:latin typeface="Calibri"/>
              </a:defRPr>
            </a:pPr>
            <a:r>
              <a:t>• Best solution: break word into **prefix + root (+ suffix)**.</a:t>
            </a:r>
          </a:p>
          <a:p>
            <a:pPr>
              <a:lnSpc>
                <a:spcPct val="110000"/>
              </a:lnSpc>
              <a:spcAft>
                <a:spcPts val="600"/>
              </a:spcAft>
              <a:defRPr sz="2400">
                <a:solidFill>
                  <a:srgbClr val="FFFFFF"/>
                </a:solidFill>
                <a:latin typeface="Calibri"/>
              </a:defRPr>
            </a:pPr>
            <a:r>
              <a:t>• Then choose the option that matches the **core meaning** and **tone** (positive/negative).</a:t>
            </a:r>
          </a:p>
        </p:txBody>
      </p:sp>
      <p:sp>
        <p:nvSpPr>
          <p:cNvPr id="6" name="Rounded Rectangle 5"/>
          <p:cNvSpPr/>
          <p:nvPr/>
        </p:nvSpPr>
        <p:spPr>
          <a:xfrm>
            <a:off x="822960" y="4480560"/>
            <a:ext cx="10972800" cy="164592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97280" y="4663440"/>
            <a:ext cx="10424160" cy="1280160"/>
          </a:xfrm>
          <a:prstGeom prst="rect">
            <a:avLst/>
          </a:prstGeom>
          <a:noFill/>
        </p:spPr>
        <p:txBody>
          <a:bodyPr wrap="none">
            <a:spAutoFit/>
          </a:bodyPr>
          <a:lstStyle/>
          <a:p>
            <a:r>
              <a:rPr sz="1800" b="1">
                <a:solidFill>
                  <a:srgbClr val="FBBF24"/>
                </a:solidFill>
                <a:latin typeface="Calibri"/>
              </a:rPr>
              <a:t>Example</a:t>
            </a:r>
          </a:p>
          <a:p>
            <a:pPr>
              <a:defRPr sz="1600">
                <a:solidFill>
                  <a:srgbClr val="94A3B8"/>
                </a:solidFill>
                <a:latin typeface="Calibri"/>
              </a:defRPr>
            </a:pPr>
            <a:r>
              <a:t>dis + approve → disapprove = not approve → reject / oppose.</a:t>
            </a:r>
            <a:br/>
            <a:r>
              <a:t>mis + conduct → misconduct = wrong conduct → wrongdoing.</a:t>
            </a:r>
          </a:p>
        </p:txBody>
      </p:sp>
      <p:sp>
        <p:nvSpPr>
          <p:cNvPr id="8" name="Rectangle 7"/>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1197828"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Synonyms</a:t>
            </a:r>
          </a:p>
        </p:txBody>
      </p:sp>
      <p:sp>
        <p:nvSpPr>
          <p:cNvPr id="10" name="TextBox 9"/>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Common Negative Prefixes (High Yield)</a:t>
            </a:r>
          </a:p>
        </p:txBody>
      </p:sp>
      <p:graphicFrame>
        <p:nvGraphicFramePr>
          <p:cNvPr id="5" name="Table 4"/>
          <p:cNvGraphicFramePr>
            <a:graphicFrameLocks noGrp="1"/>
          </p:cNvGraphicFramePr>
          <p:nvPr/>
        </p:nvGraphicFramePr>
        <p:xfrm>
          <a:off x="731520" y="1325880"/>
          <a:ext cx="10881360" cy="3291840"/>
        </p:xfrm>
        <a:graphic>
          <a:graphicData uri="http://schemas.openxmlformats.org/drawingml/2006/table">
            <a:tbl>
              <a:tblPr firstRow="1" bandRow="1">
                <a:tableStyleId>{5C22544A-7EE6-4342-B048-85BDC9FD1C3A}</a:tableStyleId>
              </a:tblPr>
              <a:tblGrid>
                <a:gridCol w="2720340">
                  <a:extLst>
                    <a:ext uri="{9D8B030D-6E8A-4147-A177-3AD203B41FA5}">
                      <a16:colId xmlns:a16="http://schemas.microsoft.com/office/drawing/2014/main" val="20000"/>
                    </a:ext>
                  </a:extLst>
                </a:gridCol>
                <a:gridCol w="2720340">
                  <a:extLst>
                    <a:ext uri="{9D8B030D-6E8A-4147-A177-3AD203B41FA5}">
                      <a16:colId xmlns:a16="http://schemas.microsoft.com/office/drawing/2014/main" val="20001"/>
                    </a:ext>
                  </a:extLst>
                </a:gridCol>
                <a:gridCol w="2720340">
                  <a:extLst>
                    <a:ext uri="{9D8B030D-6E8A-4147-A177-3AD203B41FA5}">
                      <a16:colId xmlns:a16="http://schemas.microsoft.com/office/drawing/2014/main" val="20002"/>
                    </a:ext>
                  </a:extLst>
                </a:gridCol>
                <a:gridCol w="2720340">
                  <a:extLst>
                    <a:ext uri="{9D8B030D-6E8A-4147-A177-3AD203B41FA5}">
                      <a16:colId xmlns:a16="http://schemas.microsoft.com/office/drawing/2014/main" val="20003"/>
                    </a:ext>
                  </a:extLst>
                </a:gridCol>
              </a:tblGrid>
              <a:tr h="470262">
                <a:tc>
                  <a:txBody>
                    <a:bodyPr/>
                    <a:lstStyle/>
                    <a:p>
                      <a:pPr>
                        <a:spcAft>
                          <a:spcPts val="200"/>
                        </a:spcAft>
                      </a:pPr>
                      <a:r>
                        <a:rPr sz="1400" b="1">
                          <a:solidFill>
                            <a:srgbClr val="FFFFFF"/>
                          </a:solidFill>
                          <a:latin typeface="Calibri"/>
                        </a:rPr>
                        <a:t>Prefix</a:t>
                      </a:r>
                    </a:p>
                  </a:txBody>
                  <a:tcPr>
                    <a:solidFill>
                      <a:srgbClr val="0D1B2A"/>
                    </a:solidFill>
                  </a:tcPr>
                </a:tc>
                <a:tc>
                  <a:txBody>
                    <a:bodyPr/>
                    <a:lstStyle/>
                    <a:p>
                      <a:pPr>
                        <a:spcAft>
                          <a:spcPts val="200"/>
                        </a:spcAft>
                      </a:pPr>
                      <a:r>
                        <a:rPr sz="1400" b="1">
                          <a:solidFill>
                            <a:srgbClr val="FFFFFF"/>
                          </a:solidFill>
                          <a:latin typeface="Calibri"/>
                        </a:rPr>
                        <a:t>Meaning</a:t>
                      </a:r>
                    </a:p>
                  </a:txBody>
                  <a:tcPr>
                    <a:solidFill>
                      <a:srgbClr val="0D1B2A"/>
                    </a:solidFill>
                  </a:tcPr>
                </a:tc>
                <a:tc>
                  <a:txBody>
                    <a:bodyPr/>
                    <a:lstStyle/>
                    <a:p>
                      <a:pPr>
                        <a:spcAft>
                          <a:spcPts val="200"/>
                        </a:spcAft>
                      </a:pPr>
                      <a:r>
                        <a:rPr sz="1400" b="1">
                          <a:solidFill>
                            <a:srgbClr val="FFFFFF"/>
                          </a:solidFill>
                          <a:latin typeface="Calibri"/>
                        </a:rPr>
                        <a:t>Example</a:t>
                      </a:r>
                    </a:p>
                  </a:txBody>
                  <a:tcPr>
                    <a:solidFill>
                      <a:srgbClr val="0D1B2A"/>
                    </a:solidFill>
                  </a:tcPr>
                </a:tc>
                <a:tc>
                  <a:txBody>
                    <a:bodyPr/>
                    <a:lstStyle/>
                    <a:p>
                      <a:pPr>
                        <a:spcAft>
                          <a:spcPts val="200"/>
                        </a:spcAft>
                      </a:pPr>
                      <a:r>
                        <a:rPr sz="1400" b="1">
                          <a:solidFill>
                            <a:srgbClr val="FFFFFF"/>
                          </a:solidFill>
                          <a:latin typeface="Calibri"/>
                        </a:rPr>
                        <a:t>Meaning</a:t>
                      </a:r>
                    </a:p>
                  </a:txBody>
                  <a:tcPr>
                    <a:solidFill>
                      <a:srgbClr val="0D1B2A"/>
                    </a:solidFill>
                  </a:tcPr>
                </a:tc>
                <a:extLst>
                  <a:ext uri="{0D108BD9-81ED-4DB2-BD59-A6C34878D82A}">
                    <a16:rowId xmlns:a16="http://schemas.microsoft.com/office/drawing/2014/main" val="10000"/>
                  </a:ext>
                </a:extLst>
              </a:tr>
              <a:tr h="470262">
                <a:tc>
                  <a:txBody>
                    <a:bodyPr/>
                    <a:lstStyle/>
                    <a:p>
                      <a:pPr>
                        <a:spcAft>
                          <a:spcPts val="200"/>
                        </a:spcAft>
                      </a:pPr>
                      <a:r>
                        <a:rPr sz="1300" b="0">
                          <a:solidFill>
                            <a:srgbClr val="E2E8F0"/>
                          </a:solidFill>
                          <a:latin typeface="Calibri"/>
                        </a:rPr>
                        <a:t>dis‑</a:t>
                      </a:r>
                    </a:p>
                  </a:txBody>
                  <a:tcPr>
                    <a:solidFill>
                      <a:srgbClr val="1E293B"/>
                    </a:solidFill>
                  </a:tcPr>
                </a:tc>
                <a:tc>
                  <a:txBody>
                    <a:bodyPr/>
                    <a:lstStyle/>
                    <a:p>
                      <a:pPr>
                        <a:spcAft>
                          <a:spcPts val="200"/>
                        </a:spcAft>
                      </a:pPr>
                      <a:r>
                        <a:rPr sz="1300" b="0">
                          <a:solidFill>
                            <a:srgbClr val="E2E8F0"/>
                          </a:solidFill>
                          <a:latin typeface="Calibri"/>
                        </a:rPr>
                        <a:t>not / opposite</a:t>
                      </a:r>
                    </a:p>
                  </a:txBody>
                  <a:tcPr>
                    <a:solidFill>
                      <a:srgbClr val="1E293B"/>
                    </a:solidFill>
                  </a:tcPr>
                </a:tc>
                <a:tc>
                  <a:txBody>
                    <a:bodyPr/>
                    <a:lstStyle/>
                    <a:p>
                      <a:pPr>
                        <a:spcAft>
                          <a:spcPts val="200"/>
                        </a:spcAft>
                      </a:pPr>
                      <a:r>
                        <a:rPr sz="1300" b="0">
                          <a:solidFill>
                            <a:srgbClr val="E2E8F0"/>
                          </a:solidFill>
                          <a:latin typeface="Calibri"/>
                        </a:rPr>
                        <a:t>dishonest</a:t>
                      </a:r>
                    </a:p>
                  </a:txBody>
                  <a:tcPr>
                    <a:solidFill>
                      <a:srgbClr val="1E293B"/>
                    </a:solidFill>
                  </a:tcPr>
                </a:tc>
                <a:tc>
                  <a:txBody>
                    <a:bodyPr/>
                    <a:lstStyle/>
                    <a:p>
                      <a:pPr>
                        <a:spcAft>
                          <a:spcPts val="200"/>
                        </a:spcAft>
                      </a:pPr>
                      <a:r>
                        <a:rPr sz="1300" b="0">
                          <a:solidFill>
                            <a:srgbClr val="E2E8F0"/>
                          </a:solidFill>
                          <a:latin typeface="Calibri"/>
                        </a:rPr>
                        <a:t>not honest</a:t>
                      </a:r>
                    </a:p>
                  </a:txBody>
                  <a:tcPr>
                    <a:solidFill>
                      <a:srgbClr val="1E293B"/>
                    </a:solidFill>
                  </a:tcPr>
                </a:tc>
                <a:extLst>
                  <a:ext uri="{0D108BD9-81ED-4DB2-BD59-A6C34878D82A}">
                    <a16:rowId xmlns:a16="http://schemas.microsoft.com/office/drawing/2014/main" val="10001"/>
                  </a:ext>
                </a:extLst>
              </a:tr>
              <a:tr h="470262">
                <a:tc>
                  <a:txBody>
                    <a:bodyPr/>
                    <a:lstStyle/>
                    <a:p>
                      <a:pPr>
                        <a:spcAft>
                          <a:spcPts val="200"/>
                        </a:spcAft>
                      </a:pPr>
                      <a:r>
                        <a:rPr sz="1300" b="0">
                          <a:solidFill>
                            <a:srgbClr val="E2E8F0"/>
                          </a:solidFill>
                          <a:latin typeface="Calibri"/>
                        </a:rPr>
                        <a:t>un‑</a:t>
                      </a:r>
                    </a:p>
                  </a:txBody>
                  <a:tcPr>
                    <a:solidFill>
                      <a:srgbClr val="1E293B"/>
                    </a:solidFill>
                  </a:tcPr>
                </a:tc>
                <a:tc>
                  <a:txBody>
                    <a:bodyPr/>
                    <a:lstStyle/>
                    <a:p>
                      <a:pPr>
                        <a:spcAft>
                          <a:spcPts val="200"/>
                        </a:spcAft>
                      </a:pPr>
                      <a:r>
                        <a:rPr sz="1300" b="0">
                          <a:solidFill>
                            <a:srgbClr val="E2E8F0"/>
                          </a:solidFill>
                          <a:latin typeface="Calibri"/>
                        </a:rPr>
                        <a:t>not</a:t>
                      </a:r>
                    </a:p>
                  </a:txBody>
                  <a:tcPr>
                    <a:solidFill>
                      <a:srgbClr val="1E293B"/>
                    </a:solidFill>
                  </a:tcPr>
                </a:tc>
                <a:tc>
                  <a:txBody>
                    <a:bodyPr/>
                    <a:lstStyle/>
                    <a:p>
                      <a:pPr>
                        <a:spcAft>
                          <a:spcPts val="200"/>
                        </a:spcAft>
                      </a:pPr>
                      <a:r>
                        <a:rPr sz="1300" b="0">
                          <a:solidFill>
                            <a:srgbClr val="E2E8F0"/>
                          </a:solidFill>
                          <a:latin typeface="Calibri"/>
                        </a:rPr>
                        <a:t>unhappy</a:t>
                      </a:r>
                    </a:p>
                  </a:txBody>
                  <a:tcPr>
                    <a:solidFill>
                      <a:srgbClr val="1E293B"/>
                    </a:solidFill>
                  </a:tcPr>
                </a:tc>
                <a:tc>
                  <a:txBody>
                    <a:bodyPr/>
                    <a:lstStyle/>
                    <a:p>
                      <a:pPr>
                        <a:spcAft>
                          <a:spcPts val="200"/>
                        </a:spcAft>
                      </a:pPr>
                      <a:r>
                        <a:rPr sz="1300" b="0">
                          <a:solidFill>
                            <a:srgbClr val="E2E8F0"/>
                          </a:solidFill>
                          <a:latin typeface="Calibri"/>
                        </a:rPr>
                        <a:t>not happy</a:t>
                      </a:r>
                    </a:p>
                  </a:txBody>
                  <a:tcPr>
                    <a:solidFill>
                      <a:srgbClr val="1E293B"/>
                    </a:solidFill>
                  </a:tcPr>
                </a:tc>
                <a:extLst>
                  <a:ext uri="{0D108BD9-81ED-4DB2-BD59-A6C34878D82A}">
                    <a16:rowId xmlns:a16="http://schemas.microsoft.com/office/drawing/2014/main" val="10002"/>
                  </a:ext>
                </a:extLst>
              </a:tr>
              <a:tr h="470262">
                <a:tc>
                  <a:txBody>
                    <a:bodyPr/>
                    <a:lstStyle/>
                    <a:p>
                      <a:pPr>
                        <a:spcAft>
                          <a:spcPts val="200"/>
                        </a:spcAft>
                      </a:pPr>
                      <a:r>
                        <a:rPr sz="1300" b="0">
                          <a:solidFill>
                            <a:srgbClr val="E2E8F0"/>
                          </a:solidFill>
                          <a:latin typeface="Calibri"/>
                        </a:rPr>
                        <a:t>in‑</a:t>
                      </a:r>
                    </a:p>
                  </a:txBody>
                  <a:tcPr>
                    <a:solidFill>
                      <a:srgbClr val="1E293B"/>
                    </a:solidFill>
                  </a:tcPr>
                </a:tc>
                <a:tc>
                  <a:txBody>
                    <a:bodyPr/>
                    <a:lstStyle/>
                    <a:p>
                      <a:pPr>
                        <a:spcAft>
                          <a:spcPts val="200"/>
                        </a:spcAft>
                      </a:pPr>
                      <a:r>
                        <a:rPr sz="1300" b="0">
                          <a:solidFill>
                            <a:srgbClr val="E2E8F0"/>
                          </a:solidFill>
                          <a:latin typeface="Calibri"/>
                        </a:rPr>
                        <a:t>not</a:t>
                      </a:r>
                    </a:p>
                  </a:txBody>
                  <a:tcPr>
                    <a:solidFill>
                      <a:srgbClr val="1E293B"/>
                    </a:solidFill>
                  </a:tcPr>
                </a:tc>
                <a:tc>
                  <a:txBody>
                    <a:bodyPr/>
                    <a:lstStyle/>
                    <a:p>
                      <a:pPr>
                        <a:spcAft>
                          <a:spcPts val="200"/>
                        </a:spcAft>
                      </a:pPr>
                      <a:r>
                        <a:rPr sz="1300" b="0">
                          <a:solidFill>
                            <a:srgbClr val="E2E8F0"/>
                          </a:solidFill>
                          <a:latin typeface="Calibri"/>
                        </a:rPr>
                        <a:t>incorrect</a:t>
                      </a:r>
                    </a:p>
                  </a:txBody>
                  <a:tcPr>
                    <a:solidFill>
                      <a:srgbClr val="1E293B"/>
                    </a:solidFill>
                  </a:tcPr>
                </a:tc>
                <a:tc>
                  <a:txBody>
                    <a:bodyPr/>
                    <a:lstStyle/>
                    <a:p>
                      <a:pPr>
                        <a:spcAft>
                          <a:spcPts val="200"/>
                        </a:spcAft>
                      </a:pPr>
                      <a:r>
                        <a:rPr sz="1300" b="0">
                          <a:solidFill>
                            <a:srgbClr val="E2E8F0"/>
                          </a:solidFill>
                          <a:latin typeface="Calibri"/>
                        </a:rPr>
                        <a:t>not correct</a:t>
                      </a:r>
                    </a:p>
                  </a:txBody>
                  <a:tcPr>
                    <a:solidFill>
                      <a:srgbClr val="1E293B"/>
                    </a:solidFill>
                  </a:tcPr>
                </a:tc>
                <a:extLst>
                  <a:ext uri="{0D108BD9-81ED-4DB2-BD59-A6C34878D82A}">
                    <a16:rowId xmlns:a16="http://schemas.microsoft.com/office/drawing/2014/main" val="10003"/>
                  </a:ext>
                </a:extLst>
              </a:tr>
              <a:tr h="470262">
                <a:tc>
                  <a:txBody>
                    <a:bodyPr/>
                    <a:lstStyle/>
                    <a:p>
                      <a:pPr>
                        <a:spcAft>
                          <a:spcPts val="200"/>
                        </a:spcAft>
                      </a:pPr>
                      <a:r>
                        <a:rPr sz="1300" b="0">
                          <a:solidFill>
                            <a:srgbClr val="E2E8F0"/>
                          </a:solidFill>
                          <a:latin typeface="Calibri"/>
                        </a:rPr>
                        <a:t>im‑</a:t>
                      </a:r>
                    </a:p>
                  </a:txBody>
                  <a:tcPr>
                    <a:solidFill>
                      <a:srgbClr val="1E293B"/>
                    </a:solidFill>
                  </a:tcPr>
                </a:tc>
                <a:tc>
                  <a:txBody>
                    <a:bodyPr/>
                    <a:lstStyle/>
                    <a:p>
                      <a:pPr>
                        <a:spcAft>
                          <a:spcPts val="200"/>
                        </a:spcAft>
                      </a:pPr>
                      <a:r>
                        <a:rPr sz="1300" b="0">
                          <a:solidFill>
                            <a:srgbClr val="E2E8F0"/>
                          </a:solidFill>
                          <a:latin typeface="Calibri"/>
                        </a:rPr>
                        <a:t>not (before p/b/m)</a:t>
                      </a:r>
                    </a:p>
                  </a:txBody>
                  <a:tcPr>
                    <a:solidFill>
                      <a:srgbClr val="1E293B"/>
                    </a:solidFill>
                  </a:tcPr>
                </a:tc>
                <a:tc>
                  <a:txBody>
                    <a:bodyPr/>
                    <a:lstStyle/>
                    <a:p>
                      <a:pPr>
                        <a:spcAft>
                          <a:spcPts val="200"/>
                        </a:spcAft>
                      </a:pPr>
                      <a:r>
                        <a:rPr sz="1300" b="0">
                          <a:solidFill>
                            <a:srgbClr val="E2E8F0"/>
                          </a:solidFill>
                          <a:latin typeface="Calibri"/>
                        </a:rPr>
                        <a:t>impossible</a:t>
                      </a:r>
                    </a:p>
                  </a:txBody>
                  <a:tcPr>
                    <a:solidFill>
                      <a:srgbClr val="1E293B"/>
                    </a:solidFill>
                  </a:tcPr>
                </a:tc>
                <a:tc>
                  <a:txBody>
                    <a:bodyPr/>
                    <a:lstStyle/>
                    <a:p>
                      <a:pPr>
                        <a:spcAft>
                          <a:spcPts val="200"/>
                        </a:spcAft>
                      </a:pPr>
                      <a:r>
                        <a:rPr sz="1300" b="0">
                          <a:solidFill>
                            <a:srgbClr val="E2E8F0"/>
                          </a:solidFill>
                          <a:latin typeface="Calibri"/>
                        </a:rPr>
                        <a:t>not possible</a:t>
                      </a:r>
                    </a:p>
                  </a:txBody>
                  <a:tcPr>
                    <a:solidFill>
                      <a:srgbClr val="1E293B"/>
                    </a:solidFill>
                  </a:tcPr>
                </a:tc>
                <a:extLst>
                  <a:ext uri="{0D108BD9-81ED-4DB2-BD59-A6C34878D82A}">
                    <a16:rowId xmlns:a16="http://schemas.microsoft.com/office/drawing/2014/main" val="10004"/>
                  </a:ext>
                </a:extLst>
              </a:tr>
              <a:tr h="470262">
                <a:tc>
                  <a:txBody>
                    <a:bodyPr/>
                    <a:lstStyle/>
                    <a:p>
                      <a:pPr>
                        <a:spcAft>
                          <a:spcPts val="200"/>
                        </a:spcAft>
                      </a:pPr>
                      <a:r>
                        <a:rPr sz="1300" b="0">
                          <a:solidFill>
                            <a:srgbClr val="E2E8F0"/>
                          </a:solidFill>
                          <a:latin typeface="Calibri"/>
                        </a:rPr>
                        <a:t>il‑</a:t>
                      </a:r>
                    </a:p>
                  </a:txBody>
                  <a:tcPr>
                    <a:solidFill>
                      <a:srgbClr val="1E293B"/>
                    </a:solidFill>
                  </a:tcPr>
                </a:tc>
                <a:tc>
                  <a:txBody>
                    <a:bodyPr/>
                    <a:lstStyle/>
                    <a:p>
                      <a:pPr>
                        <a:spcAft>
                          <a:spcPts val="200"/>
                        </a:spcAft>
                      </a:pPr>
                      <a:r>
                        <a:rPr sz="1300" b="0">
                          <a:solidFill>
                            <a:srgbClr val="E2E8F0"/>
                          </a:solidFill>
                          <a:latin typeface="Calibri"/>
                        </a:rPr>
                        <a:t>not (before l)</a:t>
                      </a:r>
                    </a:p>
                  </a:txBody>
                  <a:tcPr>
                    <a:solidFill>
                      <a:srgbClr val="1E293B"/>
                    </a:solidFill>
                  </a:tcPr>
                </a:tc>
                <a:tc>
                  <a:txBody>
                    <a:bodyPr/>
                    <a:lstStyle/>
                    <a:p>
                      <a:pPr>
                        <a:spcAft>
                          <a:spcPts val="200"/>
                        </a:spcAft>
                      </a:pPr>
                      <a:r>
                        <a:rPr sz="1300" b="0">
                          <a:solidFill>
                            <a:srgbClr val="E2E8F0"/>
                          </a:solidFill>
                          <a:latin typeface="Calibri"/>
                        </a:rPr>
                        <a:t>illegal</a:t>
                      </a:r>
                    </a:p>
                  </a:txBody>
                  <a:tcPr>
                    <a:solidFill>
                      <a:srgbClr val="1E293B"/>
                    </a:solidFill>
                  </a:tcPr>
                </a:tc>
                <a:tc>
                  <a:txBody>
                    <a:bodyPr/>
                    <a:lstStyle/>
                    <a:p>
                      <a:pPr>
                        <a:spcAft>
                          <a:spcPts val="200"/>
                        </a:spcAft>
                      </a:pPr>
                      <a:r>
                        <a:rPr sz="1300" b="0">
                          <a:solidFill>
                            <a:srgbClr val="E2E8F0"/>
                          </a:solidFill>
                          <a:latin typeface="Calibri"/>
                        </a:rPr>
                        <a:t>not legal</a:t>
                      </a:r>
                    </a:p>
                  </a:txBody>
                  <a:tcPr>
                    <a:solidFill>
                      <a:srgbClr val="1E293B"/>
                    </a:solidFill>
                  </a:tcPr>
                </a:tc>
                <a:extLst>
                  <a:ext uri="{0D108BD9-81ED-4DB2-BD59-A6C34878D82A}">
                    <a16:rowId xmlns:a16="http://schemas.microsoft.com/office/drawing/2014/main" val="10005"/>
                  </a:ext>
                </a:extLst>
              </a:tr>
              <a:tr h="470268">
                <a:tc>
                  <a:txBody>
                    <a:bodyPr/>
                    <a:lstStyle/>
                    <a:p>
                      <a:pPr>
                        <a:spcAft>
                          <a:spcPts val="200"/>
                        </a:spcAft>
                      </a:pPr>
                      <a:r>
                        <a:rPr sz="1300" b="0">
                          <a:solidFill>
                            <a:srgbClr val="E2E8F0"/>
                          </a:solidFill>
                          <a:latin typeface="Calibri"/>
                        </a:rPr>
                        <a:t>ir‑</a:t>
                      </a:r>
                    </a:p>
                  </a:txBody>
                  <a:tcPr>
                    <a:solidFill>
                      <a:srgbClr val="1E293B"/>
                    </a:solidFill>
                  </a:tcPr>
                </a:tc>
                <a:tc>
                  <a:txBody>
                    <a:bodyPr/>
                    <a:lstStyle/>
                    <a:p>
                      <a:pPr>
                        <a:spcAft>
                          <a:spcPts val="200"/>
                        </a:spcAft>
                      </a:pPr>
                      <a:r>
                        <a:rPr sz="1300" b="0">
                          <a:solidFill>
                            <a:srgbClr val="E2E8F0"/>
                          </a:solidFill>
                          <a:latin typeface="Calibri"/>
                        </a:rPr>
                        <a:t>not (before r)</a:t>
                      </a:r>
                    </a:p>
                  </a:txBody>
                  <a:tcPr>
                    <a:solidFill>
                      <a:srgbClr val="1E293B"/>
                    </a:solidFill>
                  </a:tcPr>
                </a:tc>
                <a:tc>
                  <a:txBody>
                    <a:bodyPr/>
                    <a:lstStyle/>
                    <a:p>
                      <a:pPr>
                        <a:spcAft>
                          <a:spcPts val="200"/>
                        </a:spcAft>
                      </a:pPr>
                      <a:r>
                        <a:rPr sz="1300" b="0">
                          <a:solidFill>
                            <a:srgbClr val="E2E8F0"/>
                          </a:solidFill>
                          <a:latin typeface="Calibri"/>
                        </a:rPr>
                        <a:t>irresponsible</a:t>
                      </a:r>
                    </a:p>
                  </a:txBody>
                  <a:tcPr>
                    <a:solidFill>
                      <a:srgbClr val="1E293B"/>
                    </a:solidFill>
                  </a:tcPr>
                </a:tc>
                <a:tc>
                  <a:txBody>
                    <a:bodyPr/>
                    <a:lstStyle/>
                    <a:p>
                      <a:pPr>
                        <a:spcAft>
                          <a:spcPts val="200"/>
                        </a:spcAft>
                      </a:pPr>
                      <a:r>
                        <a:rPr sz="1300" b="0">
                          <a:solidFill>
                            <a:srgbClr val="E2E8F0"/>
                          </a:solidFill>
                          <a:latin typeface="Calibri"/>
                        </a:rPr>
                        <a:t>not responsible</a:t>
                      </a:r>
                    </a:p>
                  </a:txBody>
                  <a:tcPr>
                    <a:solidFill>
                      <a:srgbClr val="1E293B"/>
                    </a:solidFill>
                  </a:tcPr>
                </a:tc>
                <a:extLst>
                  <a:ext uri="{0D108BD9-81ED-4DB2-BD59-A6C34878D82A}">
                    <a16:rowId xmlns:a16="http://schemas.microsoft.com/office/drawing/2014/main" val="10006"/>
                  </a:ext>
                </a:extLst>
              </a:tr>
            </a:tbl>
          </a:graphicData>
        </a:graphic>
      </p:graphicFrame>
      <p:sp>
        <p:nvSpPr>
          <p:cNvPr id="6" name="Rectangle 5"/>
          <p:cNvSpPr/>
          <p:nvPr/>
        </p:nvSpPr>
        <p:spPr>
          <a:xfrm>
            <a:off x="731520" y="1252728"/>
            <a:ext cx="10881360"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731520" y="4892040"/>
            <a:ext cx="10881360" cy="141732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05840" y="5074920"/>
            <a:ext cx="10332720" cy="1051560"/>
          </a:xfrm>
          <a:prstGeom prst="rect">
            <a:avLst/>
          </a:prstGeom>
          <a:noFill/>
        </p:spPr>
        <p:txBody>
          <a:bodyPr wrap="none">
            <a:spAutoFit/>
          </a:bodyPr>
          <a:lstStyle/>
          <a:p>
            <a:r>
              <a:rPr sz="1800" b="1">
                <a:solidFill>
                  <a:srgbClr val="38BDF8"/>
                </a:solidFill>
                <a:latin typeface="Calibri"/>
              </a:rPr>
              <a:t>Pro shortcut</a:t>
            </a:r>
          </a:p>
          <a:p>
            <a:pPr>
              <a:defRPr sz="1600">
                <a:solidFill>
                  <a:srgbClr val="94A3B8"/>
                </a:solidFill>
                <a:latin typeface="Calibri"/>
              </a:defRPr>
            </a:pPr>
            <a:r>
              <a:t>Choose the correct form by **first letter** of the root: p/b/m → im‑, l → il‑, r → ir‑.</a:t>
            </a:r>
          </a:p>
        </p:txBody>
      </p:sp>
      <p:sp>
        <p:nvSpPr>
          <p:cNvPr id="9" name="Rectangle 8"/>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48640" y="6473952"/>
            <a:ext cx="1057277"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Prefixes</a:t>
            </a:r>
          </a:p>
        </p:txBody>
      </p:sp>
      <p:sp>
        <p:nvSpPr>
          <p:cNvPr id="11" name="TextBox 10"/>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More Useful Prefixes (Exam Friendly)</a:t>
            </a:r>
          </a:p>
        </p:txBody>
      </p:sp>
      <p:graphicFrame>
        <p:nvGraphicFramePr>
          <p:cNvPr id="5" name="Table 4"/>
          <p:cNvGraphicFramePr>
            <a:graphicFrameLocks noGrp="1"/>
          </p:cNvGraphicFramePr>
          <p:nvPr/>
        </p:nvGraphicFramePr>
        <p:xfrm>
          <a:off x="731520" y="1325880"/>
          <a:ext cx="10881360" cy="3474720"/>
        </p:xfrm>
        <a:graphic>
          <a:graphicData uri="http://schemas.openxmlformats.org/drawingml/2006/table">
            <a:tbl>
              <a:tblPr firstRow="1" bandRow="1">
                <a:tableStyleId>{5C22544A-7EE6-4342-B048-85BDC9FD1C3A}</a:tableStyleId>
              </a:tblPr>
              <a:tblGrid>
                <a:gridCol w="2720340">
                  <a:extLst>
                    <a:ext uri="{9D8B030D-6E8A-4147-A177-3AD203B41FA5}">
                      <a16:colId xmlns:a16="http://schemas.microsoft.com/office/drawing/2014/main" val="20000"/>
                    </a:ext>
                  </a:extLst>
                </a:gridCol>
                <a:gridCol w="2720340">
                  <a:extLst>
                    <a:ext uri="{9D8B030D-6E8A-4147-A177-3AD203B41FA5}">
                      <a16:colId xmlns:a16="http://schemas.microsoft.com/office/drawing/2014/main" val="20001"/>
                    </a:ext>
                  </a:extLst>
                </a:gridCol>
                <a:gridCol w="2720340">
                  <a:extLst>
                    <a:ext uri="{9D8B030D-6E8A-4147-A177-3AD203B41FA5}">
                      <a16:colId xmlns:a16="http://schemas.microsoft.com/office/drawing/2014/main" val="20002"/>
                    </a:ext>
                  </a:extLst>
                </a:gridCol>
                <a:gridCol w="2720340">
                  <a:extLst>
                    <a:ext uri="{9D8B030D-6E8A-4147-A177-3AD203B41FA5}">
                      <a16:colId xmlns:a16="http://schemas.microsoft.com/office/drawing/2014/main" val="20003"/>
                    </a:ext>
                  </a:extLst>
                </a:gridCol>
              </a:tblGrid>
              <a:tr h="496388">
                <a:tc>
                  <a:txBody>
                    <a:bodyPr/>
                    <a:lstStyle/>
                    <a:p>
                      <a:pPr>
                        <a:spcAft>
                          <a:spcPts val="200"/>
                        </a:spcAft>
                      </a:pPr>
                      <a:r>
                        <a:rPr sz="1400" b="1">
                          <a:solidFill>
                            <a:srgbClr val="FFFFFF"/>
                          </a:solidFill>
                          <a:latin typeface="Calibri"/>
                        </a:rPr>
                        <a:t>Prefix</a:t>
                      </a:r>
                    </a:p>
                  </a:txBody>
                  <a:tcPr>
                    <a:solidFill>
                      <a:srgbClr val="0D1B2A"/>
                    </a:solidFill>
                  </a:tcPr>
                </a:tc>
                <a:tc>
                  <a:txBody>
                    <a:bodyPr/>
                    <a:lstStyle/>
                    <a:p>
                      <a:pPr>
                        <a:spcAft>
                          <a:spcPts val="200"/>
                        </a:spcAft>
                      </a:pPr>
                      <a:r>
                        <a:rPr sz="1400" b="1">
                          <a:solidFill>
                            <a:srgbClr val="FFFFFF"/>
                          </a:solidFill>
                          <a:latin typeface="Calibri"/>
                        </a:rPr>
                        <a:t>Meaning</a:t>
                      </a:r>
                    </a:p>
                  </a:txBody>
                  <a:tcPr>
                    <a:solidFill>
                      <a:srgbClr val="0D1B2A"/>
                    </a:solidFill>
                  </a:tcPr>
                </a:tc>
                <a:tc>
                  <a:txBody>
                    <a:bodyPr/>
                    <a:lstStyle/>
                    <a:p>
                      <a:pPr>
                        <a:spcAft>
                          <a:spcPts val="200"/>
                        </a:spcAft>
                      </a:pPr>
                      <a:r>
                        <a:rPr sz="1400" b="1">
                          <a:solidFill>
                            <a:srgbClr val="FFFFFF"/>
                          </a:solidFill>
                          <a:latin typeface="Calibri"/>
                        </a:rPr>
                        <a:t>Example</a:t>
                      </a:r>
                    </a:p>
                  </a:txBody>
                  <a:tcPr>
                    <a:solidFill>
                      <a:srgbClr val="0D1B2A"/>
                    </a:solidFill>
                  </a:tcPr>
                </a:tc>
                <a:tc>
                  <a:txBody>
                    <a:bodyPr/>
                    <a:lstStyle/>
                    <a:p>
                      <a:pPr>
                        <a:spcAft>
                          <a:spcPts val="200"/>
                        </a:spcAft>
                      </a:pPr>
                      <a:r>
                        <a:rPr sz="1400" b="1">
                          <a:solidFill>
                            <a:srgbClr val="FFFFFF"/>
                          </a:solidFill>
                          <a:latin typeface="Calibri"/>
                        </a:rPr>
                        <a:t>Meaning</a:t>
                      </a:r>
                    </a:p>
                  </a:txBody>
                  <a:tcPr>
                    <a:solidFill>
                      <a:srgbClr val="0D1B2A"/>
                    </a:solidFill>
                  </a:tcPr>
                </a:tc>
                <a:extLst>
                  <a:ext uri="{0D108BD9-81ED-4DB2-BD59-A6C34878D82A}">
                    <a16:rowId xmlns:a16="http://schemas.microsoft.com/office/drawing/2014/main" val="10000"/>
                  </a:ext>
                </a:extLst>
              </a:tr>
              <a:tr h="496388">
                <a:tc>
                  <a:txBody>
                    <a:bodyPr/>
                    <a:lstStyle/>
                    <a:p>
                      <a:pPr>
                        <a:spcAft>
                          <a:spcPts val="200"/>
                        </a:spcAft>
                      </a:pPr>
                      <a:r>
                        <a:rPr sz="1300" b="0">
                          <a:solidFill>
                            <a:srgbClr val="E2E8F0"/>
                          </a:solidFill>
                          <a:latin typeface="Calibri"/>
                        </a:rPr>
                        <a:t>non‑</a:t>
                      </a:r>
                    </a:p>
                  </a:txBody>
                  <a:tcPr>
                    <a:solidFill>
                      <a:srgbClr val="1E293B"/>
                    </a:solidFill>
                  </a:tcPr>
                </a:tc>
                <a:tc>
                  <a:txBody>
                    <a:bodyPr/>
                    <a:lstStyle/>
                    <a:p>
                      <a:pPr>
                        <a:spcAft>
                          <a:spcPts val="200"/>
                        </a:spcAft>
                      </a:pPr>
                      <a:r>
                        <a:rPr sz="1300" b="0">
                          <a:solidFill>
                            <a:srgbClr val="E2E8F0"/>
                          </a:solidFill>
                          <a:latin typeface="Calibri"/>
                        </a:rPr>
                        <a:t>not</a:t>
                      </a:r>
                    </a:p>
                  </a:txBody>
                  <a:tcPr>
                    <a:solidFill>
                      <a:srgbClr val="1E293B"/>
                    </a:solidFill>
                  </a:tcPr>
                </a:tc>
                <a:tc>
                  <a:txBody>
                    <a:bodyPr/>
                    <a:lstStyle/>
                    <a:p>
                      <a:pPr>
                        <a:spcAft>
                          <a:spcPts val="200"/>
                        </a:spcAft>
                      </a:pPr>
                      <a:r>
                        <a:rPr sz="1300" b="0">
                          <a:solidFill>
                            <a:srgbClr val="E2E8F0"/>
                          </a:solidFill>
                          <a:latin typeface="Calibri"/>
                        </a:rPr>
                        <a:t>nonviolent</a:t>
                      </a:r>
                    </a:p>
                  </a:txBody>
                  <a:tcPr>
                    <a:solidFill>
                      <a:srgbClr val="1E293B"/>
                    </a:solidFill>
                  </a:tcPr>
                </a:tc>
                <a:tc>
                  <a:txBody>
                    <a:bodyPr/>
                    <a:lstStyle/>
                    <a:p>
                      <a:pPr>
                        <a:spcAft>
                          <a:spcPts val="200"/>
                        </a:spcAft>
                      </a:pPr>
                      <a:r>
                        <a:rPr sz="1300" b="0">
                          <a:solidFill>
                            <a:srgbClr val="E2E8F0"/>
                          </a:solidFill>
                          <a:latin typeface="Calibri"/>
                        </a:rPr>
                        <a:t>not violent</a:t>
                      </a:r>
                    </a:p>
                  </a:txBody>
                  <a:tcPr>
                    <a:solidFill>
                      <a:srgbClr val="1E293B"/>
                    </a:solidFill>
                  </a:tcPr>
                </a:tc>
                <a:extLst>
                  <a:ext uri="{0D108BD9-81ED-4DB2-BD59-A6C34878D82A}">
                    <a16:rowId xmlns:a16="http://schemas.microsoft.com/office/drawing/2014/main" val="10001"/>
                  </a:ext>
                </a:extLst>
              </a:tr>
              <a:tr h="496388">
                <a:tc>
                  <a:txBody>
                    <a:bodyPr/>
                    <a:lstStyle/>
                    <a:p>
                      <a:pPr>
                        <a:spcAft>
                          <a:spcPts val="200"/>
                        </a:spcAft>
                      </a:pPr>
                      <a:r>
                        <a:rPr sz="1300" b="0">
                          <a:solidFill>
                            <a:srgbClr val="E2E8F0"/>
                          </a:solidFill>
                          <a:latin typeface="Calibri"/>
                        </a:rPr>
                        <a:t>mis‑</a:t>
                      </a:r>
                    </a:p>
                  </a:txBody>
                  <a:tcPr>
                    <a:solidFill>
                      <a:srgbClr val="1E293B"/>
                    </a:solidFill>
                  </a:tcPr>
                </a:tc>
                <a:tc>
                  <a:txBody>
                    <a:bodyPr/>
                    <a:lstStyle/>
                    <a:p>
                      <a:pPr>
                        <a:spcAft>
                          <a:spcPts val="200"/>
                        </a:spcAft>
                      </a:pPr>
                      <a:r>
                        <a:rPr sz="1300" b="0">
                          <a:solidFill>
                            <a:srgbClr val="E2E8F0"/>
                          </a:solidFill>
                          <a:latin typeface="Calibri"/>
                        </a:rPr>
                        <a:t>wrong / badly</a:t>
                      </a:r>
                    </a:p>
                  </a:txBody>
                  <a:tcPr>
                    <a:solidFill>
                      <a:srgbClr val="1E293B"/>
                    </a:solidFill>
                  </a:tcPr>
                </a:tc>
                <a:tc>
                  <a:txBody>
                    <a:bodyPr/>
                    <a:lstStyle/>
                    <a:p>
                      <a:pPr>
                        <a:spcAft>
                          <a:spcPts val="200"/>
                        </a:spcAft>
                      </a:pPr>
                      <a:r>
                        <a:rPr sz="1300" b="0">
                          <a:solidFill>
                            <a:srgbClr val="E2E8F0"/>
                          </a:solidFill>
                          <a:latin typeface="Calibri"/>
                        </a:rPr>
                        <a:t>misjudge</a:t>
                      </a:r>
                    </a:p>
                  </a:txBody>
                  <a:tcPr>
                    <a:solidFill>
                      <a:srgbClr val="1E293B"/>
                    </a:solidFill>
                  </a:tcPr>
                </a:tc>
                <a:tc>
                  <a:txBody>
                    <a:bodyPr/>
                    <a:lstStyle/>
                    <a:p>
                      <a:pPr>
                        <a:spcAft>
                          <a:spcPts val="200"/>
                        </a:spcAft>
                      </a:pPr>
                      <a:r>
                        <a:rPr sz="1300" b="0">
                          <a:solidFill>
                            <a:srgbClr val="E2E8F0"/>
                          </a:solidFill>
                          <a:latin typeface="Calibri"/>
                        </a:rPr>
                        <a:t>judge wrongly</a:t>
                      </a:r>
                    </a:p>
                  </a:txBody>
                  <a:tcPr>
                    <a:solidFill>
                      <a:srgbClr val="1E293B"/>
                    </a:solidFill>
                  </a:tcPr>
                </a:tc>
                <a:extLst>
                  <a:ext uri="{0D108BD9-81ED-4DB2-BD59-A6C34878D82A}">
                    <a16:rowId xmlns:a16="http://schemas.microsoft.com/office/drawing/2014/main" val="10002"/>
                  </a:ext>
                </a:extLst>
              </a:tr>
              <a:tr h="496388">
                <a:tc>
                  <a:txBody>
                    <a:bodyPr/>
                    <a:lstStyle/>
                    <a:p>
                      <a:pPr>
                        <a:spcAft>
                          <a:spcPts val="200"/>
                        </a:spcAft>
                      </a:pPr>
                      <a:r>
                        <a:rPr sz="1300" b="0">
                          <a:solidFill>
                            <a:srgbClr val="E2E8F0"/>
                          </a:solidFill>
                          <a:latin typeface="Calibri"/>
                        </a:rPr>
                        <a:t>anti‑</a:t>
                      </a:r>
                    </a:p>
                  </a:txBody>
                  <a:tcPr>
                    <a:solidFill>
                      <a:srgbClr val="1E293B"/>
                    </a:solidFill>
                  </a:tcPr>
                </a:tc>
                <a:tc>
                  <a:txBody>
                    <a:bodyPr/>
                    <a:lstStyle/>
                    <a:p>
                      <a:pPr>
                        <a:spcAft>
                          <a:spcPts val="200"/>
                        </a:spcAft>
                      </a:pPr>
                      <a:r>
                        <a:rPr sz="1300" b="0">
                          <a:solidFill>
                            <a:srgbClr val="E2E8F0"/>
                          </a:solidFill>
                          <a:latin typeface="Calibri"/>
                        </a:rPr>
                        <a:t>against</a:t>
                      </a:r>
                    </a:p>
                  </a:txBody>
                  <a:tcPr>
                    <a:solidFill>
                      <a:srgbClr val="1E293B"/>
                    </a:solidFill>
                  </a:tcPr>
                </a:tc>
                <a:tc>
                  <a:txBody>
                    <a:bodyPr/>
                    <a:lstStyle/>
                    <a:p>
                      <a:pPr>
                        <a:spcAft>
                          <a:spcPts val="200"/>
                        </a:spcAft>
                      </a:pPr>
                      <a:r>
                        <a:rPr sz="1300" b="0">
                          <a:solidFill>
                            <a:srgbClr val="E2E8F0"/>
                          </a:solidFill>
                          <a:latin typeface="Calibri"/>
                        </a:rPr>
                        <a:t>antisocial</a:t>
                      </a:r>
                    </a:p>
                  </a:txBody>
                  <a:tcPr>
                    <a:solidFill>
                      <a:srgbClr val="1E293B"/>
                    </a:solidFill>
                  </a:tcPr>
                </a:tc>
                <a:tc>
                  <a:txBody>
                    <a:bodyPr/>
                    <a:lstStyle/>
                    <a:p>
                      <a:pPr>
                        <a:spcAft>
                          <a:spcPts val="200"/>
                        </a:spcAft>
                      </a:pPr>
                      <a:r>
                        <a:rPr sz="1300" b="0">
                          <a:solidFill>
                            <a:srgbClr val="E2E8F0"/>
                          </a:solidFill>
                          <a:latin typeface="Calibri"/>
                        </a:rPr>
                        <a:t>against society</a:t>
                      </a:r>
                    </a:p>
                  </a:txBody>
                  <a:tcPr>
                    <a:solidFill>
                      <a:srgbClr val="1E293B"/>
                    </a:solidFill>
                  </a:tcPr>
                </a:tc>
                <a:extLst>
                  <a:ext uri="{0D108BD9-81ED-4DB2-BD59-A6C34878D82A}">
                    <a16:rowId xmlns:a16="http://schemas.microsoft.com/office/drawing/2014/main" val="10003"/>
                  </a:ext>
                </a:extLst>
              </a:tr>
              <a:tr h="496388">
                <a:tc>
                  <a:txBody>
                    <a:bodyPr/>
                    <a:lstStyle/>
                    <a:p>
                      <a:pPr>
                        <a:spcAft>
                          <a:spcPts val="200"/>
                        </a:spcAft>
                      </a:pPr>
                      <a:r>
                        <a:rPr sz="1300" b="0">
                          <a:solidFill>
                            <a:srgbClr val="E2E8F0"/>
                          </a:solidFill>
                          <a:latin typeface="Calibri"/>
                        </a:rPr>
                        <a:t>pre‑</a:t>
                      </a:r>
                    </a:p>
                  </a:txBody>
                  <a:tcPr>
                    <a:solidFill>
                      <a:srgbClr val="1E293B"/>
                    </a:solidFill>
                  </a:tcPr>
                </a:tc>
                <a:tc>
                  <a:txBody>
                    <a:bodyPr/>
                    <a:lstStyle/>
                    <a:p>
                      <a:pPr>
                        <a:spcAft>
                          <a:spcPts val="200"/>
                        </a:spcAft>
                      </a:pPr>
                      <a:r>
                        <a:rPr sz="1300" b="0">
                          <a:solidFill>
                            <a:srgbClr val="E2E8F0"/>
                          </a:solidFill>
                          <a:latin typeface="Calibri"/>
                        </a:rPr>
                        <a:t>before</a:t>
                      </a:r>
                    </a:p>
                  </a:txBody>
                  <a:tcPr>
                    <a:solidFill>
                      <a:srgbClr val="1E293B"/>
                    </a:solidFill>
                  </a:tcPr>
                </a:tc>
                <a:tc>
                  <a:txBody>
                    <a:bodyPr/>
                    <a:lstStyle/>
                    <a:p>
                      <a:pPr>
                        <a:spcAft>
                          <a:spcPts val="200"/>
                        </a:spcAft>
                      </a:pPr>
                      <a:r>
                        <a:rPr sz="1300" b="0">
                          <a:solidFill>
                            <a:srgbClr val="E2E8F0"/>
                          </a:solidFill>
                          <a:latin typeface="Calibri"/>
                        </a:rPr>
                        <a:t>preplanned</a:t>
                      </a:r>
                    </a:p>
                  </a:txBody>
                  <a:tcPr>
                    <a:solidFill>
                      <a:srgbClr val="1E293B"/>
                    </a:solidFill>
                  </a:tcPr>
                </a:tc>
                <a:tc>
                  <a:txBody>
                    <a:bodyPr/>
                    <a:lstStyle/>
                    <a:p>
                      <a:pPr>
                        <a:spcAft>
                          <a:spcPts val="200"/>
                        </a:spcAft>
                      </a:pPr>
                      <a:r>
                        <a:rPr sz="1300" b="0">
                          <a:solidFill>
                            <a:srgbClr val="E2E8F0"/>
                          </a:solidFill>
                          <a:latin typeface="Calibri"/>
                        </a:rPr>
                        <a:t>planned before</a:t>
                      </a:r>
                    </a:p>
                  </a:txBody>
                  <a:tcPr>
                    <a:solidFill>
                      <a:srgbClr val="1E293B"/>
                    </a:solidFill>
                  </a:tcPr>
                </a:tc>
                <a:extLst>
                  <a:ext uri="{0D108BD9-81ED-4DB2-BD59-A6C34878D82A}">
                    <a16:rowId xmlns:a16="http://schemas.microsoft.com/office/drawing/2014/main" val="10004"/>
                  </a:ext>
                </a:extLst>
              </a:tr>
              <a:tr h="496388">
                <a:tc>
                  <a:txBody>
                    <a:bodyPr/>
                    <a:lstStyle/>
                    <a:p>
                      <a:pPr>
                        <a:spcAft>
                          <a:spcPts val="200"/>
                        </a:spcAft>
                      </a:pPr>
                      <a:r>
                        <a:rPr sz="1300" b="0">
                          <a:solidFill>
                            <a:srgbClr val="E2E8F0"/>
                          </a:solidFill>
                          <a:latin typeface="Calibri"/>
                        </a:rPr>
                        <a:t>sub‑</a:t>
                      </a:r>
                    </a:p>
                  </a:txBody>
                  <a:tcPr>
                    <a:solidFill>
                      <a:srgbClr val="1E293B"/>
                    </a:solidFill>
                  </a:tcPr>
                </a:tc>
                <a:tc>
                  <a:txBody>
                    <a:bodyPr/>
                    <a:lstStyle/>
                    <a:p>
                      <a:pPr>
                        <a:spcAft>
                          <a:spcPts val="200"/>
                        </a:spcAft>
                      </a:pPr>
                      <a:r>
                        <a:rPr sz="1300" b="0">
                          <a:solidFill>
                            <a:srgbClr val="E2E8F0"/>
                          </a:solidFill>
                          <a:latin typeface="Calibri"/>
                        </a:rPr>
                        <a:t>below / under</a:t>
                      </a:r>
                    </a:p>
                  </a:txBody>
                  <a:tcPr>
                    <a:solidFill>
                      <a:srgbClr val="1E293B"/>
                    </a:solidFill>
                  </a:tcPr>
                </a:tc>
                <a:tc>
                  <a:txBody>
                    <a:bodyPr/>
                    <a:lstStyle/>
                    <a:p>
                      <a:pPr>
                        <a:spcAft>
                          <a:spcPts val="200"/>
                        </a:spcAft>
                      </a:pPr>
                      <a:r>
                        <a:rPr sz="1300" b="0">
                          <a:solidFill>
                            <a:srgbClr val="E2E8F0"/>
                          </a:solidFill>
                          <a:latin typeface="Calibri"/>
                        </a:rPr>
                        <a:t>substandard</a:t>
                      </a:r>
                    </a:p>
                  </a:txBody>
                  <a:tcPr>
                    <a:solidFill>
                      <a:srgbClr val="1E293B"/>
                    </a:solidFill>
                  </a:tcPr>
                </a:tc>
                <a:tc>
                  <a:txBody>
                    <a:bodyPr/>
                    <a:lstStyle/>
                    <a:p>
                      <a:pPr>
                        <a:spcAft>
                          <a:spcPts val="200"/>
                        </a:spcAft>
                      </a:pPr>
                      <a:r>
                        <a:rPr sz="1300" b="0">
                          <a:solidFill>
                            <a:srgbClr val="E2E8F0"/>
                          </a:solidFill>
                          <a:latin typeface="Calibri"/>
                        </a:rPr>
                        <a:t>below standard</a:t>
                      </a:r>
                    </a:p>
                  </a:txBody>
                  <a:tcPr>
                    <a:solidFill>
                      <a:srgbClr val="1E293B"/>
                    </a:solidFill>
                  </a:tcPr>
                </a:tc>
                <a:extLst>
                  <a:ext uri="{0D108BD9-81ED-4DB2-BD59-A6C34878D82A}">
                    <a16:rowId xmlns:a16="http://schemas.microsoft.com/office/drawing/2014/main" val="10005"/>
                  </a:ext>
                </a:extLst>
              </a:tr>
              <a:tr h="496392">
                <a:tc>
                  <a:txBody>
                    <a:bodyPr/>
                    <a:lstStyle/>
                    <a:p>
                      <a:pPr>
                        <a:spcAft>
                          <a:spcPts val="200"/>
                        </a:spcAft>
                      </a:pPr>
                      <a:r>
                        <a:rPr sz="1300" b="0">
                          <a:solidFill>
                            <a:srgbClr val="E2E8F0"/>
                          </a:solidFill>
                          <a:latin typeface="Calibri"/>
                        </a:rPr>
                        <a:t>inter‑</a:t>
                      </a:r>
                    </a:p>
                  </a:txBody>
                  <a:tcPr>
                    <a:solidFill>
                      <a:srgbClr val="1E293B"/>
                    </a:solidFill>
                  </a:tcPr>
                </a:tc>
                <a:tc>
                  <a:txBody>
                    <a:bodyPr/>
                    <a:lstStyle/>
                    <a:p>
                      <a:pPr>
                        <a:spcAft>
                          <a:spcPts val="200"/>
                        </a:spcAft>
                      </a:pPr>
                      <a:r>
                        <a:rPr sz="1300" b="0">
                          <a:solidFill>
                            <a:srgbClr val="E2E8F0"/>
                          </a:solidFill>
                          <a:latin typeface="Calibri"/>
                        </a:rPr>
                        <a:t>between</a:t>
                      </a:r>
                    </a:p>
                  </a:txBody>
                  <a:tcPr>
                    <a:solidFill>
                      <a:srgbClr val="1E293B"/>
                    </a:solidFill>
                  </a:tcPr>
                </a:tc>
                <a:tc>
                  <a:txBody>
                    <a:bodyPr/>
                    <a:lstStyle/>
                    <a:p>
                      <a:pPr>
                        <a:spcAft>
                          <a:spcPts val="200"/>
                        </a:spcAft>
                      </a:pPr>
                      <a:r>
                        <a:rPr sz="1300" b="0">
                          <a:solidFill>
                            <a:srgbClr val="E2E8F0"/>
                          </a:solidFill>
                          <a:latin typeface="Calibri"/>
                        </a:rPr>
                        <a:t>international</a:t>
                      </a:r>
                    </a:p>
                  </a:txBody>
                  <a:tcPr>
                    <a:solidFill>
                      <a:srgbClr val="1E293B"/>
                    </a:solidFill>
                  </a:tcPr>
                </a:tc>
                <a:tc>
                  <a:txBody>
                    <a:bodyPr/>
                    <a:lstStyle/>
                    <a:p>
                      <a:pPr>
                        <a:spcAft>
                          <a:spcPts val="200"/>
                        </a:spcAft>
                      </a:pPr>
                      <a:r>
                        <a:rPr sz="1300" b="0">
                          <a:solidFill>
                            <a:srgbClr val="E2E8F0"/>
                          </a:solidFill>
                          <a:latin typeface="Calibri"/>
                        </a:rPr>
                        <a:t>between nations</a:t>
                      </a:r>
                    </a:p>
                  </a:txBody>
                  <a:tcPr>
                    <a:solidFill>
                      <a:srgbClr val="1E293B"/>
                    </a:solidFill>
                  </a:tcPr>
                </a:tc>
                <a:extLst>
                  <a:ext uri="{0D108BD9-81ED-4DB2-BD59-A6C34878D82A}">
                    <a16:rowId xmlns:a16="http://schemas.microsoft.com/office/drawing/2014/main" val="10006"/>
                  </a:ext>
                </a:extLst>
              </a:tr>
            </a:tbl>
          </a:graphicData>
        </a:graphic>
      </p:graphicFrame>
      <p:sp>
        <p:nvSpPr>
          <p:cNvPr id="6" name="Rectangle 5"/>
          <p:cNvSpPr/>
          <p:nvPr/>
        </p:nvSpPr>
        <p:spPr>
          <a:xfrm>
            <a:off x="731520" y="1252728"/>
            <a:ext cx="1088136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48640" y="6473952"/>
            <a:ext cx="1057277"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Prefixes</a:t>
            </a:r>
          </a:p>
        </p:txBody>
      </p:sp>
      <p:sp>
        <p:nvSpPr>
          <p:cNvPr id="9" name="TextBox 8"/>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Prefix Examples (Meaning in One Line)</a:t>
            </a:r>
          </a:p>
        </p:txBody>
      </p:sp>
      <p:sp>
        <p:nvSpPr>
          <p:cNvPr id="5" name="TextBox 4"/>
          <p:cNvSpPr txBox="1"/>
          <p:nvPr/>
        </p:nvSpPr>
        <p:spPr>
          <a:xfrm>
            <a:off x="822960" y="1280160"/>
            <a:ext cx="10972800" cy="5212080"/>
          </a:xfrm>
          <a:prstGeom prst="rect">
            <a:avLst/>
          </a:prstGeom>
          <a:noFill/>
        </p:spPr>
        <p:txBody>
          <a:bodyPr wrap="square">
            <a:spAutoFit/>
          </a:bodyPr>
          <a:lstStyle/>
          <a:p>
            <a:pPr>
              <a:lnSpc>
                <a:spcPct val="110000"/>
              </a:lnSpc>
              <a:spcAft>
                <a:spcPts val="600"/>
              </a:spcAft>
              <a:defRPr sz="2000">
                <a:solidFill>
                  <a:srgbClr val="FFFFFF"/>
                </a:solidFill>
                <a:latin typeface="Calibri"/>
              </a:defRPr>
            </a:pPr>
            <a:r>
              <a:t>• **disparage** = speak about someone in a negative way (belittle).</a:t>
            </a:r>
          </a:p>
          <a:p>
            <a:pPr>
              <a:lnSpc>
                <a:spcPct val="110000"/>
              </a:lnSpc>
              <a:spcAft>
                <a:spcPts val="600"/>
              </a:spcAft>
              <a:defRPr sz="2000">
                <a:solidFill>
                  <a:srgbClr val="FFFFFF"/>
                </a:solidFill>
                <a:latin typeface="Calibri"/>
              </a:defRPr>
            </a:pPr>
            <a:r>
              <a:t>• **disgruntled** = annoyed / dissatisfied.</a:t>
            </a:r>
          </a:p>
          <a:p>
            <a:pPr>
              <a:lnSpc>
                <a:spcPct val="110000"/>
              </a:lnSpc>
              <a:spcAft>
                <a:spcPts val="600"/>
              </a:spcAft>
              <a:defRPr sz="2000">
                <a:solidFill>
                  <a:srgbClr val="FFFFFF"/>
                </a:solidFill>
                <a:latin typeface="Calibri"/>
              </a:defRPr>
            </a:pPr>
            <a:r>
              <a:t>• **unyielding** = not willing to change; firm.</a:t>
            </a:r>
          </a:p>
          <a:p>
            <a:pPr>
              <a:lnSpc>
                <a:spcPct val="110000"/>
              </a:lnSpc>
              <a:spcAft>
                <a:spcPts val="600"/>
              </a:spcAft>
              <a:defRPr sz="2000">
                <a:solidFill>
                  <a:srgbClr val="FFFFFF"/>
                </a:solidFill>
                <a:latin typeface="Calibri"/>
              </a:defRPr>
            </a:pPr>
            <a:r>
              <a:t>• **unfathomable** = impossible to understand.</a:t>
            </a:r>
          </a:p>
          <a:p>
            <a:pPr>
              <a:lnSpc>
                <a:spcPct val="110000"/>
              </a:lnSpc>
              <a:spcAft>
                <a:spcPts val="600"/>
              </a:spcAft>
              <a:defRPr sz="2000">
                <a:solidFill>
                  <a:srgbClr val="FFFFFF"/>
                </a:solidFill>
                <a:latin typeface="Calibri"/>
              </a:defRPr>
            </a:pPr>
            <a:r>
              <a:t>• **inadvertent** = unintentional; not planned.</a:t>
            </a:r>
          </a:p>
          <a:p>
            <a:pPr>
              <a:lnSpc>
                <a:spcPct val="110000"/>
              </a:lnSpc>
              <a:spcAft>
                <a:spcPts val="600"/>
              </a:spcAft>
              <a:defRPr sz="2000">
                <a:solidFill>
                  <a:srgbClr val="FFFFFF"/>
                </a:solidFill>
                <a:latin typeface="Calibri"/>
              </a:defRPr>
            </a:pPr>
            <a:r>
              <a:t>• **inactive** = not active.</a:t>
            </a:r>
          </a:p>
          <a:p>
            <a:pPr>
              <a:lnSpc>
                <a:spcPct val="110000"/>
              </a:lnSpc>
              <a:spcAft>
                <a:spcPts val="600"/>
              </a:spcAft>
              <a:defRPr sz="2000">
                <a:solidFill>
                  <a:srgbClr val="FFFFFF"/>
                </a:solidFill>
                <a:latin typeface="Calibri"/>
              </a:defRPr>
            </a:pPr>
            <a:r>
              <a:t>• **impartial** = fair; not biased.</a:t>
            </a:r>
          </a:p>
          <a:p>
            <a:pPr>
              <a:lnSpc>
                <a:spcPct val="110000"/>
              </a:lnSpc>
              <a:spcAft>
                <a:spcPts val="600"/>
              </a:spcAft>
              <a:defRPr sz="2000">
                <a:solidFill>
                  <a:srgbClr val="FFFFFF"/>
                </a:solidFill>
                <a:latin typeface="Calibri"/>
              </a:defRPr>
            </a:pPr>
            <a:r>
              <a:t>• **illogical** = not logical.</a:t>
            </a:r>
          </a:p>
          <a:p>
            <a:pPr>
              <a:lnSpc>
                <a:spcPct val="110000"/>
              </a:lnSpc>
              <a:spcAft>
                <a:spcPts val="600"/>
              </a:spcAft>
              <a:defRPr sz="2000">
                <a:solidFill>
                  <a:srgbClr val="FFFFFF"/>
                </a:solidFill>
                <a:latin typeface="Calibri"/>
              </a:defRPr>
            </a:pPr>
            <a:r>
              <a:t>• **irregular** = not regular; uneven.</a:t>
            </a:r>
          </a:p>
          <a:p>
            <a:pPr>
              <a:lnSpc>
                <a:spcPct val="110000"/>
              </a:lnSpc>
              <a:spcAft>
                <a:spcPts val="600"/>
              </a:spcAft>
              <a:defRPr sz="2000">
                <a:solidFill>
                  <a:srgbClr val="FFFFFF"/>
                </a:solidFill>
                <a:latin typeface="Calibri"/>
              </a:defRPr>
            </a:pPr>
            <a:r>
              <a:t>• **misinterpret** = understand wrongly.</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1457322"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Prefix practice</a:t>
            </a: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Suffixes — What They Do</a:t>
            </a:r>
          </a:p>
        </p:txBody>
      </p:sp>
      <p:sp>
        <p:nvSpPr>
          <p:cNvPr id="5" name="Rounded Rectangle 4"/>
          <p:cNvSpPr/>
          <p:nvPr/>
        </p:nvSpPr>
        <p:spPr>
          <a:xfrm>
            <a:off x="822960" y="1280160"/>
            <a:ext cx="10972800" cy="1280160"/>
          </a:xfrm>
          <a:prstGeom prst="roundRect">
            <a:avLst/>
          </a:prstGeom>
          <a:solidFill>
            <a:srgbClr val="0F172A"/>
          </a:solidFill>
          <a:ln w="25400">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97280" y="1463040"/>
            <a:ext cx="10424160" cy="914400"/>
          </a:xfrm>
          <a:prstGeom prst="rect">
            <a:avLst/>
          </a:prstGeom>
          <a:noFill/>
        </p:spPr>
        <p:txBody>
          <a:bodyPr wrap="none">
            <a:spAutoFit/>
          </a:bodyPr>
          <a:lstStyle/>
          <a:p>
            <a:r>
              <a:rPr sz="1800" b="1">
                <a:solidFill>
                  <a:srgbClr val="2DD4BF"/>
                </a:solidFill>
                <a:latin typeface="Calibri"/>
              </a:rPr>
              <a:t>Key idea</a:t>
            </a:r>
          </a:p>
          <a:p>
            <a:pPr>
              <a:defRPr sz="1600">
                <a:solidFill>
                  <a:srgbClr val="94A3B8"/>
                </a:solidFill>
                <a:latin typeface="Calibri"/>
              </a:defRPr>
            </a:pPr>
            <a:r>
              <a:t>A suffix is added at the end of a word to change meaning, function, or part of speech.</a:t>
            </a:r>
          </a:p>
        </p:txBody>
      </p:sp>
      <p:sp>
        <p:nvSpPr>
          <p:cNvPr id="7" name="TextBox 6"/>
          <p:cNvSpPr txBox="1"/>
          <p:nvPr/>
        </p:nvSpPr>
        <p:spPr>
          <a:xfrm>
            <a:off x="822960" y="2743200"/>
            <a:ext cx="10972800" cy="3291840"/>
          </a:xfrm>
          <a:prstGeom prst="rect">
            <a:avLst/>
          </a:prstGeom>
          <a:noFill/>
        </p:spPr>
        <p:txBody>
          <a:bodyPr wrap="square">
            <a:spAutoFit/>
          </a:bodyPr>
          <a:lstStyle/>
          <a:p>
            <a:pPr>
              <a:lnSpc>
                <a:spcPct val="110000"/>
              </a:lnSpc>
              <a:spcAft>
                <a:spcPts val="600"/>
              </a:spcAft>
              <a:defRPr sz="2400">
                <a:solidFill>
                  <a:srgbClr val="FFFFFF"/>
                </a:solidFill>
                <a:latin typeface="Calibri"/>
              </a:defRPr>
            </a:pPr>
            <a:r>
              <a:t>• hope → hope**less** (adjective: without hope)</a:t>
            </a:r>
          </a:p>
          <a:p>
            <a:pPr>
              <a:lnSpc>
                <a:spcPct val="110000"/>
              </a:lnSpc>
              <a:spcAft>
                <a:spcPts val="600"/>
              </a:spcAft>
              <a:defRPr sz="2400">
                <a:solidFill>
                  <a:srgbClr val="FFFFFF"/>
                </a:solidFill>
                <a:latin typeface="Calibri"/>
              </a:defRPr>
            </a:pPr>
            <a:r>
              <a:t>• achieve → achieve**ment** (noun: result)</a:t>
            </a:r>
          </a:p>
          <a:p>
            <a:pPr>
              <a:lnSpc>
                <a:spcPct val="110000"/>
              </a:lnSpc>
              <a:spcAft>
                <a:spcPts val="600"/>
              </a:spcAft>
              <a:defRPr sz="2400">
                <a:solidFill>
                  <a:srgbClr val="FFFFFF"/>
                </a:solidFill>
                <a:latin typeface="Calibri"/>
              </a:defRPr>
            </a:pPr>
            <a:r>
              <a:t>• create → creat**ive** (adjective: having the quality)</a:t>
            </a:r>
          </a:p>
          <a:p>
            <a:pPr>
              <a:lnSpc>
                <a:spcPct val="110000"/>
              </a:lnSpc>
              <a:spcAft>
                <a:spcPts val="600"/>
              </a:spcAft>
              <a:defRPr sz="2400">
                <a:solidFill>
                  <a:srgbClr val="FFFFFF"/>
                </a:solidFill>
                <a:latin typeface="Calibri"/>
              </a:defRPr>
            </a:pPr>
            <a:r>
              <a:t>• politics → politic**al** (adjective: related to politics)</a:t>
            </a:r>
          </a:p>
        </p:txBody>
      </p:sp>
      <p:sp>
        <p:nvSpPr>
          <p:cNvPr id="8" name="Rectangle 7"/>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1046377"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Suffixes</a:t>
            </a:r>
          </a:p>
        </p:txBody>
      </p:sp>
      <p:sp>
        <p:nvSpPr>
          <p:cNvPr id="10" name="TextBox 9"/>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Suffixes — Meaning &amp; Examples (Set 1)</a:t>
            </a:r>
          </a:p>
        </p:txBody>
      </p:sp>
      <p:graphicFrame>
        <p:nvGraphicFramePr>
          <p:cNvPr id="5" name="Table 4"/>
          <p:cNvGraphicFramePr>
            <a:graphicFrameLocks noGrp="1"/>
          </p:cNvGraphicFramePr>
          <p:nvPr/>
        </p:nvGraphicFramePr>
        <p:xfrm>
          <a:off x="731520" y="1325880"/>
          <a:ext cx="10881360" cy="3840480"/>
        </p:xfrm>
        <a:graphic>
          <a:graphicData uri="http://schemas.openxmlformats.org/drawingml/2006/table">
            <a:tbl>
              <a:tblPr firstRow="1" bandRow="1">
                <a:tableStyleId>{5C22544A-7EE6-4342-B048-85BDC9FD1C3A}</a:tableStyleId>
              </a:tblPr>
              <a:tblGrid>
                <a:gridCol w="2720340">
                  <a:extLst>
                    <a:ext uri="{9D8B030D-6E8A-4147-A177-3AD203B41FA5}">
                      <a16:colId xmlns:a16="http://schemas.microsoft.com/office/drawing/2014/main" val="20000"/>
                    </a:ext>
                  </a:extLst>
                </a:gridCol>
                <a:gridCol w="2720340">
                  <a:extLst>
                    <a:ext uri="{9D8B030D-6E8A-4147-A177-3AD203B41FA5}">
                      <a16:colId xmlns:a16="http://schemas.microsoft.com/office/drawing/2014/main" val="20001"/>
                    </a:ext>
                  </a:extLst>
                </a:gridCol>
                <a:gridCol w="2720340">
                  <a:extLst>
                    <a:ext uri="{9D8B030D-6E8A-4147-A177-3AD203B41FA5}">
                      <a16:colId xmlns:a16="http://schemas.microsoft.com/office/drawing/2014/main" val="20002"/>
                    </a:ext>
                  </a:extLst>
                </a:gridCol>
                <a:gridCol w="2720340">
                  <a:extLst>
                    <a:ext uri="{9D8B030D-6E8A-4147-A177-3AD203B41FA5}">
                      <a16:colId xmlns:a16="http://schemas.microsoft.com/office/drawing/2014/main" val="20003"/>
                    </a:ext>
                  </a:extLst>
                </a:gridCol>
              </a:tblGrid>
              <a:tr h="640080">
                <a:tc>
                  <a:txBody>
                    <a:bodyPr/>
                    <a:lstStyle/>
                    <a:p>
                      <a:pPr>
                        <a:spcAft>
                          <a:spcPts val="200"/>
                        </a:spcAft>
                      </a:pPr>
                      <a:r>
                        <a:rPr sz="1400" b="1">
                          <a:solidFill>
                            <a:srgbClr val="FFFFFF"/>
                          </a:solidFill>
                          <a:latin typeface="Calibri"/>
                        </a:rPr>
                        <a:t>Suffix</a:t>
                      </a:r>
                    </a:p>
                  </a:txBody>
                  <a:tcPr>
                    <a:solidFill>
                      <a:srgbClr val="0D1B2A"/>
                    </a:solidFill>
                  </a:tcPr>
                </a:tc>
                <a:tc>
                  <a:txBody>
                    <a:bodyPr/>
                    <a:lstStyle/>
                    <a:p>
                      <a:pPr>
                        <a:spcAft>
                          <a:spcPts val="200"/>
                        </a:spcAft>
                      </a:pPr>
                      <a:r>
                        <a:rPr sz="1400" b="1">
                          <a:solidFill>
                            <a:srgbClr val="FFFFFF"/>
                          </a:solidFill>
                          <a:latin typeface="Calibri"/>
                        </a:rPr>
                        <a:t>Meaning</a:t>
                      </a:r>
                    </a:p>
                  </a:txBody>
                  <a:tcPr>
                    <a:solidFill>
                      <a:srgbClr val="0D1B2A"/>
                    </a:solidFill>
                  </a:tcPr>
                </a:tc>
                <a:tc>
                  <a:txBody>
                    <a:bodyPr/>
                    <a:lstStyle/>
                    <a:p>
                      <a:pPr>
                        <a:spcAft>
                          <a:spcPts val="200"/>
                        </a:spcAft>
                      </a:pPr>
                      <a:r>
                        <a:rPr sz="1400" b="1">
                          <a:solidFill>
                            <a:srgbClr val="FFFFFF"/>
                          </a:solidFill>
                          <a:latin typeface="Calibri"/>
                        </a:rPr>
                        <a:t>Example</a:t>
                      </a:r>
                    </a:p>
                  </a:txBody>
                  <a:tcPr>
                    <a:solidFill>
                      <a:srgbClr val="0D1B2A"/>
                    </a:solidFill>
                  </a:tcPr>
                </a:tc>
                <a:tc>
                  <a:txBody>
                    <a:bodyPr/>
                    <a:lstStyle/>
                    <a:p>
                      <a:pPr>
                        <a:spcAft>
                          <a:spcPts val="200"/>
                        </a:spcAft>
                      </a:pPr>
                      <a:r>
                        <a:rPr sz="1400" b="1">
                          <a:solidFill>
                            <a:srgbClr val="FFFFFF"/>
                          </a:solidFill>
                          <a:latin typeface="Calibri"/>
                        </a:rPr>
                        <a:t>Meaning</a:t>
                      </a:r>
                    </a:p>
                  </a:txBody>
                  <a:tcPr>
                    <a:solidFill>
                      <a:srgbClr val="0D1B2A"/>
                    </a:solidFill>
                  </a:tcPr>
                </a:tc>
                <a:extLst>
                  <a:ext uri="{0D108BD9-81ED-4DB2-BD59-A6C34878D82A}">
                    <a16:rowId xmlns:a16="http://schemas.microsoft.com/office/drawing/2014/main" val="10000"/>
                  </a:ext>
                </a:extLst>
              </a:tr>
              <a:tr h="640080">
                <a:tc>
                  <a:txBody>
                    <a:bodyPr/>
                    <a:lstStyle/>
                    <a:p>
                      <a:pPr>
                        <a:spcAft>
                          <a:spcPts val="200"/>
                        </a:spcAft>
                      </a:pPr>
                      <a:r>
                        <a:rPr sz="1300" b="0">
                          <a:solidFill>
                            <a:srgbClr val="E2E8F0"/>
                          </a:solidFill>
                          <a:latin typeface="Calibri"/>
                        </a:rPr>
                        <a:t>‑less</a:t>
                      </a:r>
                    </a:p>
                  </a:txBody>
                  <a:tcPr>
                    <a:solidFill>
                      <a:srgbClr val="1E293B"/>
                    </a:solidFill>
                  </a:tcPr>
                </a:tc>
                <a:tc>
                  <a:txBody>
                    <a:bodyPr/>
                    <a:lstStyle/>
                    <a:p>
                      <a:pPr>
                        <a:spcAft>
                          <a:spcPts val="200"/>
                        </a:spcAft>
                      </a:pPr>
                      <a:r>
                        <a:rPr sz="1300" b="0">
                          <a:solidFill>
                            <a:srgbClr val="E2E8F0"/>
                          </a:solidFill>
                          <a:latin typeface="Calibri"/>
                        </a:rPr>
                        <a:t>without</a:t>
                      </a:r>
                    </a:p>
                  </a:txBody>
                  <a:tcPr>
                    <a:solidFill>
                      <a:srgbClr val="1E293B"/>
                    </a:solidFill>
                  </a:tcPr>
                </a:tc>
                <a:tc>
                  <a:txBody>
                    <a:bodyPr/>
                    <a:lstStyle/>
                    <a:p>
                      <a:pPr>
                        <a:spcAft>
                          <a:spcPts val="200"/>
                        </a:spcAft>
                      </a:pPr>
                      <a:r>
                        <a:rPr sz="1300" b="0">
                          <a:solidFill>
                            <a:srgbClr val="E2E8F0"/>
                          </a:solidFill>
                          <a:latin typeface="Calibri"/>
                        </a:rPr>
                        <a:t>harmless</a:t>
                      </a:r>
                    </a:p>
                  </a:txBody>
                  <a:tcPr>
                    <a:solidFill>
                      <a:srgbClr val="1E293B"/>
                    </a:solidFill>
                  </a:tcPr>
                </a:tc>
                <a:tc>
                  <a:txBody>
                    <a:bodyPr/>
                    <a:lstStyle/>
                    <a:p>
                      <a:pPr>
                        <a:spcAft>
                          <a:spcPts val="200"/>
                        </a:spcAft>
                      </a:pPr>
                      <a:r>
                        <a:rPr sz="1300" b="0">
                          <a:solidFill>
                            <a:srgbClr val="E2E8F0"/>
                          </a:solidFill>
                          <a:latin typeface="Calibri"/>
                        </a:rPr>
                        <a:t>without harm</a:t>
                      </a:r>
                    </a:p>
                  </a:txBody>
                  <a:tcPr>
                    <a:solidFill>
                      <a:srgbClr val="1E293B"/>
                    </a:solidFill>
                  </a:tcPr>
                </a:tc>
                <a:extLst>
                  <a:ext uri="{0D108BD9-81ED-4DB2-BD59-A6C34878D82A}">
                    <a16:rowId xmlns:a16="http://schemas.microsoft.com/office/drawing/2014/main" val="10001"/>
                  </a:ext>
                </a:extLst>
              </a:tr>
              <a:tr h="640080">
                <a:tc>
                  <a:txBody>
                    <a:bodyPr/>
                    <a:lstStyle/>
                    <a:p>
                      <a:pPr>
                        <a:spcAft>
                          <a:spcPts val="200"/>
                        </a:spcAft>
                      </a:pPr>
                      <a:r>
                        <a:rPr sz="1300" b="0">
                          <a:solidFill>
                            <a:srgbClr val="E2E8F0"/>
                          </a:solidFill>
                          <a:latin typeface="Calibri"/>
                        </a:rPr>
                        <a:t>‑ful</a:t>
                      </a:r>
                    </a:p>
                  </a:txBody>
                  <a:tcPr>
                    <a:solidFill>
                      <a:srgbClr val="1E293B"/>
                    </a:solidFill>
                  </a:tcPr>
                </a:tc>
                <a:tc>
                  <a:txBody>
                    <a:bodyPr/>
                    <a:lstStyle/>
                    <a:p>
                      <a:pPr>
                        <a:spcAft>
                          <a:spcPts val="200"/>
                        </a:spcAft>
                      </a:pPr>
                      <a:r>
                        <a:rPr sz="1300" b="0">
                          <a:solidFill>
                            <a:srgbClr val="E2E8F0"/>
                          </a:solidFill>
                          <a:latin typeface="Calibri"/>
                        </a:rPr>
                        <a:t>full of</a:t>
                      </a:r>
                    </a:p>
                  </a:txBody>
                  <a:tcPr>
                    <a:solidFill>
                      <a:srgbClr val="1E293B"/>
                    </a:solidFill>
                  </a:tcPr>
                </a:tc>
                <a:tc>
                  <a:txBody>
                    <a:bodyPr/>
                    <a:lstStyle/>
                    <a:p>
                      <a:pPr>
                        <a:spcAft>
                          <a:spcPts val="200"/>
                        </a:spcAft>
                      </a:pPr>
                      <a:r>
                        <a:rPr sz="1300" b="0">
                          <a:solidFill>
                            <a:srgbClr val="E2E8F0"/>
                          </a:solidFill>
                          <a:latin typeface="Calibri"/>
                        </a:rPr>
                        <a:t>useful</a:t>
                      </a:r>
                    </a:p>
                  </a:txBody>
                  <a:tcPr>
                    <a:solidFill>
                      <a:srgbClr val="1E293B"/>
                    </a:solidFill>
                  </a:tcPr>
                </a:tc>
                <a:tc>
                  <a:txBody>
                    <a:bodyPr/>
                    <a:lstStyle/>
                    <a:p>
                      <a:pPr>
                        <a:spcAft>
                          <a:spcPts val="200"/>
                        </a:spcAft>
                      </a:pPr>
                      <a:r>
                        <a:rPr sz="1300" b="0">
                          <a:solidFill>
                            <a:srgbClr val="E2E8F0"/>
                          </a:solidFill>
                          <a:latin typeface="Calibri"/>
                        </a:rPr>
                        <a:t>full of use</a:t>
                      </a:r>
                    </a:p>
                  </a:txBody>
                  <a:tcPr>
                    <a:solidFill>
                      <a:srgbClr val="1E293B"/>
                    </a:solidFill>
                  </a:tcPr>
                </a:tc>
                <a:extLst>
                  <a:ext uri="{0D108BD9-81ED-4DB2-BD59-A6C34878D82A}">
                    <a16:rowId xmlns:a16="http://schemas.microsoft.com/office/drawing/2014/main" val="10002"/>
                  </a:ext>
                </a:extLst>
              </a:tr>
              <a:tr h="640080">
                <a:tc>
                  <a:txBody>
                    <a:bodyPr/>
                    <a:lstStyle/>
                    <a:p>
                      <a:pPr>
                        <a:spcAft>
                          <a:spcPts val="200"/>
                        </a:spcAft>
                      </a:pPr>
                      <a:r>
                        <a:rPr sz="1300" b="0">
                          <a:solidFill>
                            <a:srgbClr val="E2E8F0"/>
                          </a:solidFill>
                          <a:latin typeface="Calibri"/>
                        </a:rPr>
                        <a:t>‑able / ‑ible</a:t>
                      </a:r>
                    </a:p>
                  </a:txBody>
                  <a:tcPr>
                    <a:solidFill>
                      <a:srgbClr val="1E293B"/>
                    </a:solidFill>
                  </a:tcPr>
                </a:tc>
                <a:tc>
                  <a:txBody>
                    <a:bodyPr/>
                    <a:lstStyle/>
                    <a:p>
                      <a:pPr>
                        <a:spcAft>
                          <a:spcPts val="200"/>
                        </a:spcAft>
                      </a:pPr>
                      <a:r>
                        <a:rPr sz="1300" b="0">
                          <a:solidFill>
                            <a:srgbClr val="E2E8F0"/>
                          </a:solidFill>
                          <a:latin typeface="Calibri"/>
                        </a:rPr>
                        <a:t>capable of</a:t>
                      </a:r>
                    </a:p>
                  </a:txBody>
                  <a:tcPr>
                    <a:solidFill>
                      <a:srgbClr val="1E293B"/>
                    </a:solidFill>
                  </a:tcPr>
                </a:tc>
                <a:tc>
                  <a:txBody>
                    <a:bodyPr/>
                    <a:lstStyle/>
                    <a:p>
                      <a:pPr>
                        <a:spcAft>
                          <a:spcPts val="200"/>
                        </a:spcAft>
                      </a:pPr>
                      <a:r>
                        <a:rPr sz="1300" b="0">
                          <a:solidFill>
                            <a:srgbClr val="E2E8F0"/>
                          </a:solidFill>
                          <a:latin typeface="Calibri"/>
                        </a:rPr>
                        <a:t>manageable</a:t>
                      </a:r>
                    </a:p>
                  </a:txBody>
                  <a:tcPr>
                    <a:solidFill>
                      <a:srgbClr val="1E293B"/>
                    </a:solidFill>
                  </a:tcPr>
                </a:tc>
                <a:tc>
                  <a:txBody>
                    <a:bodyPr/>
                    <a:lstStyle/>
                    <a:p>
                      <a:pPr>
                        <a:spcAft>
                          <a:spcPts val="200"/>
                        </a:spcAft>
                      </a:pPr>
                      <a:r>
                        <a:rPr sz="1300" b="0">
                          <a:solidFill>
                            <a:srgbClr val="E2E8F0"/>
                          </a:solidFill>
                          <a:latin typeface="Calibri"/>
                        </a:rPr>
                        <a:t>capable of managing</a:t>
                      </a:r>
                    </a:p>
                  </a:txBody>
                  <a:tcPr>
                    <a:solidFill>
                      <a:srgbClr val="1E293B"/>
                    </a:solidFill>
                  </a:tcPr>
                </a:tc>
                <a:extLst>
                  <a:ext uri="{0D108BD9-81ED-4DB2-BD59-A6C34878D82A}">
                    <a16:rowId xmlns:a16="http://schemas.microsoft.com/office/drawing/2014/main" val="10003"/>
                  </a:ext>
                </a:extLst>
              </a:tr>
              <a:tr h="640080">
                <a:tc>
                  <a:txBody>
                    <a:bodyPr/>
                    <a:lstStyle/>
                    <a:p>
                      <a:pPr>
                        <a:spcAft>
                          <a:spcPts val="200"/>
                        </a:spcAft>
                      </a:pPr>
                      <a:r>
                        <a:rPr sz="1300" b="0">
                          <a:solidFill>
                            <a:srgbClr val="E2E8F0"/>
                          </a:solidFill>
                          <a:latin typeface="Calibri"/>
                        </a:rPr>
                        <a:t>‑tion / ‑sion</a:t>
                      </a:r>
                    </a:p>
                  </a:txBody>
                  <a:tcPr>
                    <a:solidFill>
                      <a:srgbClr val="1E293B"/>
                    </a:solidFill>
                  </a:tcPr>
                </a:tc>
                <a:tc>
                  <a:txBody>
                    <a:bodyPr/>
                    <a:lstStyle/>
                    <a:p>
                      <a:pPr>
                        <a:spcAft>
                          <a:spcPts val="200"/>
                        </a:spcAft>
                      </a:pPr>
                      <a:r>
                        <a:rPr sz="1300" b="0">
                          <a:solidFill>
                            <a:srgbClr val="E2E8F0"/>
                          </a:solidFill>
                          <a:latin typeface="Calibri"/>
                        </a:rPr>
                        <a:t>action/state</a:t>
                      </a:r>
                    </a:p>
                  </a:txBody>
                  <a:tcPr>
                    <a:solidFill>
                      <a:srgbClr val="1E293B"/>
                    </a:solidFill>
                  </a:tcPr>
                </a:tc>
                <a:tc>
                  <a:txBody>
                    <a:bodyPr/>
                    <a:lstStyle/>
                    <a:p>
                      <a:pPr>
                        <a:spcAft>
                          <a:spcPts val="200"/>
                        </a:spcAft>
                      </a:pPr>
                      <a:r>
                        <a:rPr sz="1300" b="0">
                          <a:solidFill>
                            <a:srgbClr val="E2E8F0"/>
                          </a:solidFill>
                          <a:latin typeface="Calibri"/>
                        </a:rPr>
                        <a:t>decision</a:t>
                      </a:r>
                    </a:p>
                  </a:txBody>
                  <a:tcPr>
                    <a:solidFill>
                      <a:srgbClr val="1E293B"/>
                    </a:solidFill>
                  </a:tcPr>
                </a:tc>
                <a:tc>
                  <a:txBody>
                    <a:bodyPr/>
                    <a:lstStyle/>
                    <a:p>
                      <a:pPr>
                        <a:spcAft>
                          <a:spcPts val="200"/>
                        </a:spcAft>
                      </a:pPr>
                      <a:r>
                        <a:rPr sz="1300" b="0">
                          <a:solidFill>
                            <a:srgbClr val="E2E8F0"/>
                          </a:solidFill>
                          <a:latin typeface="Calibri"/>
                        </a:rPr>
                        <a:t>act of deciding</a:t>
                      </a:r>
                    </a:p>
                  </a:txBody>
                  <a:tcPr>
                    <a:solidFill>
                      <a:srgbClr val="1E293B"/>
                    </a:solidFill>
                  </a:tcPr>
                </a:tc>
                <a:extLst>
                  <a:ext uri="{0D108BD9-81ED-4DB2-BD59-A6C34878D82A}">
                    <a16:rowId xmlns:a16="http://schemas.microsoft.com/office/drawing/2014/main" val="10004"/>
                  </a:ext>
                </a:extLst>
              </a:tr>
              <a:tr h="640080">
                <a:tc>
                  <a:txBody>
                    <a:bodyPr/>
                    <a:lstStyle/>
                    <a:p>
                      <a:pPr>
                        <a:spcAft>
                          <a:spcPts val="200"/>
                        </a:spcAft>
                      </a:pPr>
                      <a:r>
                        <a:rPr sz="1300" b="0">
                          <a:solidFill>
                            <a:srgbClr val="E2E8F0"/>
                          </a:solidFill>
                          <a:latin typeface="Calibri"/>
                        </a:rPr>
                        <a:t>‑ity</a:t>
                      </a:r>
                    </a:p>
                  </a:txBody>
                  <a:tcPr>
                    <a:solidFill>
                      <a:srgbClr val="1E293B"/>
                    </a:solidFill>
                  </a:tcPr>
                </a:tc>
                <a:tc>
                  <a:txBody>
                    <a:bodyPr/>
                    <a:lstStyle/>
                    <a:p>
                      <a:pPr>
                        <a:spcAft>
                          <a:spcPts val="200"/>
                        </a:spcAft>
                      </a:pPr>
                      <a:r>
                        <a:rPr sz="1300" b="0">
                          <a:solidFill>
                            <a:srgbClr val="E2E8F0"/>
                          </a:solidFill>
                          <a:latin typeface="Calibri"/>
                        </a:rPr>
                        <a:t>quality/state</a:t>
                      </a:r>
                    </a:p>
                  </a:txBody>
                  <a:tcPr>
                    <a:solidFill>
                      <a:srgbClr val="1E293B"/>
                    </a:solidFill>
                  </a:tcPr>
                </a:tc>
                <a:tc>
                  <a:txBody>
                    <a:bodyPr/>
                    <a:lstStyle/>
                    <a:p>
                      <a:pPr>
                        <a:spcAft>
                          <a:spcPts val="200"/>
                        </a:spcAft>
                      </a:pPr>
                      <a:r>
                        <a:rPr sz="1300" b="0">
                          <a:solidFill>
                            <a:srgbClr val="E2E8F0"/>
                          </a:solidFill>
                          <a:latin typeface="Calibri"/>
                        </a:rPr>
                        <a:t>honesty</a:t>
                      </a:r>
                    </a:p>
                  </a:txBody>
                  <a:tcPr>
                    <a:solidFill>
                      <a:srgbClr val="1E293B"/>
                    </a:solidFill>
                  </a:tcPr>
                </a:tc>
                <a:tc>
                  <a:txBody>
                    <a:bodyPr/>
                    <a:lstStyle/>
                    <a:p>
                      <a:pPr>
                        <a:spcAft>
                          <a:spcPts val="200"/>
                        </a:spcAft>
                      </a:pPr>
                      <a:r>
                        <a:rPr sz="1300" b="0">
                          <a:solidFill>
                            <a:srgbClr val="E2E8F0"/>
                          </a:solidFill>
                          <a:latin typeface="Calibri"/>
                        </a:rPr>
                        <a:t>quality of being honest</a:t>
                      </a:r>
                    </a:p>
                  </a:txBody>
                  <a:tcPr>
                    <a:solidFill>
                      <a:srgbClr val="1E293B"/>
                    </a:solidFill>
                  </a:tcPr>
                </a:tc>
                <a:extLst>
                  <a:ext uri="{0D108BD9-81ED-4DB2-BD59-A6C34878D82A}">
                    <a16:rowId xmlns:a16="http://schemas.microsoft.com/office/drawing/2014/main" val="10005"/>
                  </a:ext>
                </a:extLst>
              </a:tr>
            </a:tbl>
          </a:graphicData>
        </a:graphic>
      </p:graphicFrame>
      <p:sp>
        <p:nvSpPr>
          <p:cNvPr id="6" name="Rectangle 5"/>
          <p:cNvSpPr/>
          <p:nvPr/>
        </p:nvSpPr>
        <p:spPr>
          <a:xfrm>
            <a:off x="731520" y="1252728"/>
            <a:ext cx="1088136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48640" y="6473952"/>
            <a:ext cx="1046377"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Suffixes</a:t>
            </a:r>
          </a:p>
        </p:txBody>
      </p:sp>
      <p:sp>
        <p:nvSpPr>
          <p:cNvPr id="9" name="TextBox 8"/>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Suffixes — Meaning &amp; Examples (Set 2)</a:t>
            </a:r>
          </a:p>
        </p:txBody>
      </p:sp>
      <p:graphicFrame>
        <p:nvGraphicFramePr>
          <p:cNvPr id="5" name="Table 4"/>
          <p:cNvGraphicFramePr>
            <a:graphicFrameLocks noGrp="1"/>
          </p:cNvGraphicFramePr>
          <p:nvPr/>
        </p:nvGraphicFramePr>
        <p:xfrm>
          <a:off x="731520" y="1325880"/>
          <a:ext cx="10881360" cy="3840480"/>
        </p:xfrm>
        <a:graphic>
          <a:graphicData uri="http://schemas.openxmlformats.org/drawingml/2006/table">
            <a:tbl>
              <a:tblPr firstRow="1" bandRow="1">
                <a:tableStyleId>{5C22544A-7EE6-4342-B048-85BDC9FD1C3A}</a:tableStyleId>
              </a:tblPr>
              <a:tblGrid>
                <a:gridCol w="2720340">
                  <a:extLst>
                    <a:ext uri="{9D8B030D-6E8A-4147-A177-3AD203B41FA5}">
                      <a16:colId xmlns:a16="http://schemas.microsoft.com/office/drawing/2014/main" val="20000"/>
                    </a:ext>
                  </a:extLst>
                </a:gridCol>
                <a:gridCol w="2720340">
                  <a:extLst>
                    <a:ext uri="{9D8B030D-6E8A-4147-A177-3AD203B41FA5}">
                      <a16:colId xmlns:a16="http://schemas.microsoft.com/office/drawing/2014/main" val="20001"/>
                    </a:ext>
                  </a:extLst>
                </a:gridCol>
                <a:gridCol w="2720340">
                  <a:extLst>
                    <a:ext uri="{9D8B030D-6E8A-4147-A177-3AD203B41FA5}">
                      <a16:colId xmlns:a16="http://schemas.microsoft.com/office/drawing/2014/main" val="20002"/>
                    </a:ext>
                  </a:extLst>
                </a:gridCol>
                <a:gridCol w="2720340">
                  <a:extLst>
                    <a:ext uri="{9D8B030D-6E8A-4147-A177-3AD203B41FA5}">
                      <a16:colId xmlns:a16="http://schemas.microsoft.com/office/drawing/2014/main" val="20003"/>
                    </a:ext>
                  </a:extLst>
                </a:gridCol>
              </a:tblGrid>
              <a:tr h="640080">
                <a:tc>
                  <a:txBody>
                    <a:bodyPr/>
                    <a:lstStyle/>
                    <a:p>
                      <a:pPr>
                        <a:spcAft>
                          <a:spcPts val="200"/>
                        </a:spcAft>
                      </a:pPr>
                      <a:r>
                        <a:rPr sz="1400" b="1">
                          <a:solidFill>
                            <a:srgbClr val="FFFFFF"/>
                          </a:solidFill>
                          <a:latin typeface="Calibri"/>
                        </a:rPr>
                        <a:t>Suffix</a:t>
                      </a:r>
                    </a:p>
                  </a:txBody>
                  <a:tcPr>
                    <a:solidFill>
                      <a:srgbClr val="0D1B2A"/>
                    </a:solidFill>
                  </a:tcPr>
                </a:tc>
                <a:tc>
                  <a:txBody>
                    <a:bodyPr/>
                    <a:lstStyle/>
                    <a:p>
                      <a:pPr>
                        <a:spcAft>
                          <a:spcPts val="200"/>
                        </a:spcAft>
                      </a:pPr>
                      <a:r>
                        <a:rPr sz="1400" b="1">
                          <a:solidFill>
                            <a:srgbClr val="FFFFFF"/>
                          </a:solidFill>
                          <a:latin typeface="Calibri"/>
                        </a:rPr>
                        <a:t>Meaning</a:t>
                      </a:r>
                    </a:p>
                  </a:txBody>
                  <a:tcPr>
                    <a:solidFill>
                      <a:srgbClr val="0D1B2A"/>
                    </a:solidFill>
                  </a:tcPr>
                </a:tc>
                <a:tc>
                  <a:txBody>
                    <a:bodyPr/>
                    <a:lstStyle/>
                    <a:p>
                      <a:pPr>
                        <a:spcAft>
                          <a:spcPts val="200"/>
                        </a:spcAft>
                      </a:pPr>
                      <a:r>
                        <a:rPr sz="1400" b="1">
                          <a:solidFill>
                            <a:srgbClr val="FFFFFF"/>
                          </a:solidFill>
                          <a:latin typeface="Calibri"/>
                        </a:rPr>
                        <a:t>Example</a:t>
                      </a:r>
                    </a:p>
                  </a:txBody>
                  <a:tcPr>
                    <a:solidFill>
                      <a:srgbClr val="0D1B2A"/>
                    </a:solidFill>
                  </a:tcPr>
                </a:tc>
                <a:tc>
                  <a:txBody>
                    <a:bodyPr/>
                    <a:lstStyle/>
                    <a:p>
                      <a:pPr>
                        <a:spcAft>
                          <a:spcPts val="200"/>
                        </a:spcAft>
                      </a:pPr>
                      <a:r>
                        <a:rPr sz="1400" b="1">
                          <a:solidFill>
                            <a:srgbClr val="FFFFFF"/>
                          </a:solidFill>
                          <a:latin typeface="Calibri"/>
                        </a:rPr>
                        <a:t>Meaning</a:t>
                      </a:r>
                    </a:p>
                  </a:txBody>
                  <a:tcPr>
                    <a:solidFill>
                      <a:srgbClr val="0D1B2A"/>
                    </a:solidFill>
                  </a:tcPr>
                </a:tc>
                <a:extLst>
                  <a:ext uri="{0D108BD9-81ED-4DB2-BD59-A6C34878D82A}">
                    <a16:rowId xmlns:a16="http://schemas.microsoft.com/office/drawing/2014/main" val="10000"/>
                  </a:ext>
                </a:extLst>
              </a:tr>
              <a:tr h="640080">
                <a:tc>
                  <a:txBody>
                    <a:bodyPr/>
                    <a:lstStyle/>
                    <a:p>
                      <a:pPr>
                        <a:spcAft>
                          <a:spcPts val="200"/>
                        </a:spcAft>
                      </a:pPr>
                      <a:r>
                        <a:rPr sz="1300" b="0">
                          <a:solidFill>
                            <a:srgbClr val="E2E8F0"/>
                          </a:solidFill>
                          <a:latin typeface="Calibri"/>
                        </a:rPr>
                        <a:t>‑ism</a:t>
                      </a:r>
                    </a:p>
                  </a:txBody>
                  <a:tcPr>
                    <a:solidFill>
                      <a:srgbClr val="1E293B"/>
                    </a:solidFill>
                  </a:tcPr>
                </a:tc>
                <a:tc>
                  <a:txBody>
                    <a:bodyPr/>
                    <a:lstStyle/>
                    <a:p>
                      <a:pPr>
                        <a:spcAft>
                          <a:spcPts val="200"/>
                        </a:spcAft>
                      </a:pPr>
                      <a:r>
                        <a:rPr sz="1300" b="0">
                          <a:solidFill>
                            <a:srgbClr val="E2E8F0"/>
                          </a:solidFill>
                          <a:latin typeface="Calibri"/>
                        </a:rPr>
                        <a:t>belief/system</a:t>
                      </a:r>
                    </a:p>
                  </a:txBody>
                  <a:tcPr>
                    <a:solidFill>
                      <a:srgbClr val="1E293B"/>
                    </a:solidFill>
                  </a:tcPr>
                </a:tc>
                <a:tc>
                  <a:txBody>
                    <a:bodyPr/>
                    <a:lstStyle/>
                    <a:p>
                      <a:pPr>
                        <a:spcAft>
                          <a:spcPts val="200"/>
                        </a:spcAft>
                      </a:pPr>
                      <a:r>
                        <a:rPr sz="1300" b="0">
                          <a:solidFill>
                            <a:srgbClr val="E2E8F0"/>
                          </a:solidFill>
                          <a:latin typeface="Calibri"/>
                        </a:rPr>
                        <a:t>capitalism</a:t>
                      </a:r>
                    </a:p>
                  </a:txBody>
                  <a:tcPr>
                    <a:solidFill>
                      <a:srgbClr val="1E293B"/>
                    </a:solidFill>
                  </a:tcPr>
                </a:tc>
                <a:tc>
                  <a:txBody>
                    <a:bodyPr/>
                    <a:lstStyle/>
                    <a:p>
                      <a:pPr>
                        <a:spcAft>
                          <a:spcPts val="200"/>
                        </a:spcAft>
                      </a:pPr>
                      <a:r>
                        <a:rPr sz="1300" b="0">
                          <a:solidFill>
                            <a:srgbClr val="E2E8F0"/>
                          </a:solidFill>
                          <a:latin typeface="Calibri"/>
                        </a:rPr>
                        <a:t>economic system</a:t>
                      </a:r>
                    </a:p>
                  </a:txBody>
                  <a:tcPr>
                    <a:solidFill>
                      <a:srgbClr val="1E293B"/>
                    </a:solidFill>
                  </a:tcPr>
                </a:tc>
                <a:extLst>
                  <a:ext uri="{0D108BD9-81ED-4DB2-BD59-A6C34878D82A}">
                    <a16:rowId xmlns:a16="http://schemas.microsoft.com/office/drawing/2014/main" val="10001"/>
                  </a:ext>
                </a:extLst>
              </a:tr>
              <a:tr h="640080">
                <a:tc>
                  <a:txBody>
                    <a:bodyPr/>
                    <a:lstStyle/>
                    <a:p>
                      <a:pPr>
                        <a:spcAft>
                          <a:spcPts val="200"/>
                        </a:spcAft>
                      </a:pPr>
                      <a:r>
                        <a:rPr sz="1300" b="0">
                          <a:solidFill>
                            <a:srgbClr val="E2E8F0"/>
                          </a:solidFill>
                          <a:latin typeface="Calibri"/>
                        </a:rPr>
                        <a:t>‑ment</a:t>
                      </a:r>
                    </a:p>
                  </a:txBody>
                  <a:tcPr>
                    <a:solidFill>
                      <a:srgbClr val="1E293B"/>
                    </a:solidFill>
                  </a:tcPr>
                </a:tc>
                <a:tc>
                  <a:txBody>
                    <a:bodyPr/>
                    <a:lstStyle/>
                    <a:p>
                      <a:pPr>
                        <a:spcAft>
                          <a:spcPts val="200"/>
                        </a:spcAft>
                      </a:pPr>
                      <a:r>
                        <a:rPr sz="1300" b="0">
                          <a:solidFill>
                            <a:srgbClr val="E2E8F0"/>
                          </a:solidFill>
                          <a:latin typeface="Calibri"/>
                        </a:rPr>
                        <a:t>result/action</a:t>
                      </a:r>
                    </a:p>
                  </a:txBody>
                  <a:tcPr>
                    <a:solidFill>
                      <a:srgbClr val="1E293B"/>
                    </a:solidFill>
                  </a:tcPr>
                </a:tc>
                <a:tc>
                  <a:txBody>
                    <a:bodyPr/>
                    <a:lstStyle/>
                    <a:p>
                      <a:pPr>
                        <a:spcAft>
                          <a:spcPts val="200"/>
                        </a:spcAft>
                      </a:pPr>
                      <a:r>
                        <a:rPr sz="1300" b="0">
                          <a:solidFill>
                            <a:srgbClr val="E2E8F0"/>
                          </a:solidFill>
                          <a:latin typeface="Calibri"/>
                        </a:rPr>
                        <a:t>achievement</a:t>
                      </a:r>
                    </a:p>
                  </a:txBody>
                  <a:tcPr>
                    <a:solidFill>
                      <a:srgbClr val="1E293B"/>
                    </a:solidFill>
                  </a:tcPr>
                </a:tc>
                <a:tc>
                  <a:txBody>
                    <a:bodyPr/>
                    <a:lstStyle/>
                    <a:p>
                      <a:pPr>
                        <a:spcAft>
                          <a:spcPts val="200"/>
                        </a:spcAft>
                      </a:pPr>
                      <a:r>
                        <a:rPr sz="1300" b="0">
                          <a:solidFill>
                            <a:srgbClr val="E2E8F0"/>
                          </a:solidFill>
                          <a:latin typeface="Calibri"/>
                        </a:rPr>
                        <a:t>result of achieving</a:t>
                      </a:r>
                    </a:p>
                  </a:txBody>
                  <a:tcPr>
                    <a:solidFill>
                      <a:srgbClr val="1E293B"/>
                    </a:solidFill>
                  </a:tcPr>
                </a:tc>
                <a:extLst>
                  <a:ext uri="{0D108BD9-81ED-4DB2-BD59-A6C34878D82A}">
                    <a16:rowId xmlns:a16="http://schemas.microsoft.com/office/drawing/2014/main" val="10002"/>
                  </a:ext>
                </a:extLst>
              </a:tr>
              <a:tr h="640080">
                <a:tc>
                  <a:txBody>
                    <a:bodyPr/>
                    <a:lstStyle/>
                    <a:p>
                      <a:pPr>
                        <a:spcAft>
                          <a:spcPts val="200"/>
                        </a:spcAft>
                      </a:pPr>
                      <a:r>
                        <a:rPr sz="1300" b="0">
                          <a:solidFill>
                            <a:srgbClr val="E2E8F0"/>
                          </a:solidFill>
                          <a:latin typeface="Calibri"/>
                        </a:rPr>
                        <a:t>‑ous / ‑ious</a:t>
                      </a:r>
                    </a:p>
                  </a:txBody>
                  <a:tcPr>
                    <a:solidFill>
                      <a:srgbClr val="1E293B"/>
                    </a:solidFill>
                  </a:tcPr>
                </a:tc>
                <a:tc>
                  <a:txBody>
                    <a:bodyPr/>
                    <a:lstStyle/>
                    <a:p>
                      <a:pPr>
                        <a:spcAft>
                          <a:spcPts val="200"/>
                        </a:spcAft>
                      </a:pPr>
                      <a:r>
                        <a:rPr sz="1300" b="0">
                          <a:solidFill>
                            <a:srgbClr val="E2E8F0"/>
                          </a:solidFill>
                          <a:latin typeface="Calibri"/>
                        </a:rPr>
                        <a:t>full of</a:t>
                      </a:r>
                    </a:p>
                  </a:txBody>
                  <a:tcPr>
                    <a:solidFill>
                      <a:srgbClr val="1E293B"/>
                    </a:solidFill>
                  </a:tcPr>
                </a:tc>
                <a:tc>
                  <a:txBody>
                    <a:bodyPr/>
                    <a:lstStyle/>
                    <a:p>
                      <a:pPr>
                        <a:spcAft>
                          <a:spcPts val="200"/>
                        </a:spcAft>
                      </a:pPr>
                      <a:r>
                        <a:rPr sz="1300" b="0">
                          <a:solidFill>
                            <a:srgbClr val="E2E8F0"/>
                          </a:solidFill>
                          <a:latin typeface="Calibri"/>
                        </a:rPr>
                        <a:t>dangerous</a:t>
                      </a:r>
                    </a:p>
                  </a:txBody>
                  <a:tcPr>
                    <a:solidFill>
                      <a:srgbClr val="1E293B"/>
                    </a:solidFill>
                  </a:tcPr>
                </a:tc>
                <a:tc>
                  <a:txBody>
                    <a:bodyPr/>
                    <a:lstStyle/>
                    <a:p>
                      <a:pPr>
                        <a:spcAft>
                          <a:spcPts val="200"/>
                        </a:spcAft>
                      </a:pPr>
                      <a:r>
                        <a:rPr sz="1300" b="0">
                          <a:solidFill>
                            <a:srgbClr val="E2E8F0"/>
                          </a:solidFill>
                          <a:latin typeface="Calibri"/>
                        </a:rPr>
                        <a:t>full of danger</a:t>
                      </a:r>
                    </a:p>
                  </a:txBody>
                  <a:tcPr>
                    <a:solidFill>
                      <a:srgbClr val="1E293B"/>
                    </a:solidFill>
                  </a:tcPr>
                </a:tc>
                <a:extLst>
                  <a:ext uri="{0D108BD9-81ED-4DB2-BD59-A6C34878D82A}">
                    <a16:rowId xmlns:a16="http://schemas.microsoft.com/office/drawing/2014/main" val="10003"/>
                  </a:ext>
                </a:extLst>
              </a:tr>
              <a:tr h="640080">
                <a:tc>
                  <a:txBody>
                    <a:bodyPr/>
                    <a:lstStyle/>
                    <a:p>
                      <a:pPr>
                        <a:spcAft>
                          <a:spcPts val="200"/>
                        </a:spcAft>
                      </a:pPr>
                      <a:r>
                        <a:rPr sz="1300" b="0">
                          <a:solidFill>
                            <a:srgbClr val="E2E8F0"/>
                          </a:solidFill>
                          <a:latin typeface="Calibri"/>
                        </a:rPr>
                        <a:t>‑ive</a:t>
                      </a:r>
                    </a:p>
                  </a:txBody>
                  <a:tcPr>
                    <a:solidFill>
                      <a:srgbClr val="1E293B"/>
                    </a:solidFill>
                  </a:tcPr>
                </a:tc>
                <a:tc>
                  <a:txBody>
                    <a:bodyPr/>
                    <a:lstStyle/>
                    <a:p>
                      <a:pPr>
                        <a:spcAft>
                          <a:spcPts val="200"/>
                        </a:spcAft>
                      </a:pPr>
                      <a:r>
                        <a:rPr sz="1300" b="0">
                          <a:solidFill>
                            <a:srgbClr val="E2E8F0"/>
                          </a:solidFill>
                          <a:latin typeface="Calibri"/>
                        </a:rPr>
                        <a:t>having nature of</a:t>
                      </a:r>
                    </a:p>
                  </a:txBody>
                  <a:tcPr>
                    <a:solidFill>
                      <a:srgbClr val="1E293B"/>
                    </a:solidFill>
                  </a:tcPr>
                </a:tc>
                <a:tc>
                  <a:txBody>
                    <a:bodyPr/>
                    <a:lstStyle/>
                    <a:p>
                      <a:pPr>
                        <a:spcAft>
                          <a:spcPts val="200"/>
                        </a:spcAft>
                      </a:pPr>
                      <a:r>
                        <a:rPr sz="1300" b="0">
                          <a:solidFill>
                            <a:srgbClr val="E2E8F0"/>
                          </a:solidFill>
                          <a:latin typeface="Calibri"/>
                        </a:rPr>
                        <a:t>destructive</a:t>
                      </a:r>
                    </a:p>
                  </a:txBody>
                  <a:tcPr>
                    <a:solidFill>
                      <a:srgbClr val="1E293B"/>
                    </a:solidFill>
                  </a:tcPr>
                </a:tc>
                <a:tc>
                  <a:txBody>
                    <a:bodyPr/>
                    <a:lstStyle/>
                    <a:p>
                      <a:pPr>
                        <a:spcAft>
                          <a:spcPts val="200"/>
                        </a:spcAft>
                      </a:pPr>
                      <a:r>
                        <a:rPr sz="1300" b="0">
                          <a:solidFill>
                            <a:srgbClr val="E2E8F0"/>
                          </a:solidFill>
                          <a:latin typeface="Calibri"/>
                        </a:rPr>
                        <a:t>causing destruction</a:t>
                      </a:r>
                    </a:p>
                  </a:txBody>
                  <a:tcPr>
                    <a:solidFill>
                      <a:srgbClr val="1E293B"/>
                    </a:solidFill>
                  </a:tcPr>
                </a:tc>
                <a:extLst>
                  <a:ext uri="{0D108BD9-81ED-4DB2-BD59-A6C34878D82A}">
                    <a16:rowId xmlns:a16="http://schemas.microsoft.com/office/drawing/2014/main" val="10004"/>
                  </a:ext>
                </a:extLst>
              </a:tr>
              <a:tr h="640080">
                <a:tc>
                  <a:txBody>
                    <a:bodyPr/>
                    <a:lstStyle/>
                    <a:p>
                      <a:pPr>
                        <a:spcAft>
                          <a:spcPts val="200"/>
                        </a:spcAft>
                      </a:pPr>
                      <a:r>
                        <a:rPr sz="1300" b="0">
                          <a:solidFill>
                            <a:srgbClr val="E2E8F0"/>
                          </a:solidFill>
                          <a:latin typeface="Calibri"/>
                        </a:rPr>
                        <a:t>‑er / ‑or</a:t>
                      </a:r>
                    </a:p>
                  </a:txBody>
                  <a:tcPr>
                    <a:solidFill>
                      <a:srgbClr val="1E293B"/>
                    </a:solidFill>
                  </a:tcPr>
                </a:tc>
                <a:tc>
                  <a:txBody>
                    <a:bodyPr/>
                    <a:lstStyle/>
                    <a:p>
                      <a:pPr>
                        <a:spcAft>
                          <a:spcPts val="200"/>
                        </a:spcAft>
                      </a:pPr>
                      <a:r>
                        <a:rPr sz="1300" b="0">
                          <a:solidFill>
                            <a:srgbClr val="E2E8F0"/>
                          </a:solidFill>
                          <a:latin typeface="Calibri"/>
                        </a:rPr>
                        <a:t>doer</a:t>
                      </a:r>
                    </a:p>
                  </a:txBody>
                  <a:tcPr>
                    <a:solidFill>
                      <a:srgbClr val="1E293B"/>
                    </a:solidFill>
                  </a:tcPr>
                </a:tc>
                <a:tc>
                  <a:txBody>
                    <a:bodyPr/>
                    <a:lstStyle/>
                    <a:p>
                      <a:pPr>
                        <a:spcAft>
                          <a:spcPts val="200"/>
                        </a:spcAft>
                      </a:pPr>
                      <a:r>
                        <a:rPr sz="1300" b="0">
                          <a:solidFill>
                            <a:srgbClr val="E2E8F0"/>
                          </a:solidFill>
                          <a:latin typeface="Calibri"/>
                        </a:rPr>
                        <a:t>creator</a:t>
                      </a:r>
                    </a:p>
                  </a:txBody>
                  <a:tcPr>
                    <a:solidFill>
                      <a:srgbClr val="1E293B"/>
                    </a:solidFill>
                  </a:tcPr>
                </a:tc>
                <a:tc>
                  <a:txBody>
                    <a:bodyPr/>
                    <a:lstStyle/>
                    <a:p>
                      <a:pPr>
                        <a:spcAft>
                          <a:spcPts val="200"/>
                        </a:spcAft>
                      </a:pPr>
                      <a:r>
                        <a:rPr sz="1300" b="0">
                          <a:solidFill>
                            <a:srgbClr val="E2E8F0"/>
                          </a:solidFill>
                          <a:latin typeface="Calibri"/>
                        </a:rPr>
                        <a:t>one who creates</a:t>
                      </a:r>
                    </a:p>
                  </a:txBody>
                  <a:tcPr>
                    <a:solidFill>
                      <a:srgbClr val="1E293B"/>
                    </a:solidFill>
                  </a:tcPr>
                </a:tc>
                <a:extLst>
                  <a:ext uri="{0D108BD9-81ED-4DB2-BD59-A6C34878D82A}">
                    <a16:rowId xmlns:a16="http://schemas.microsoft.com/office/drawing/2014/main" val="10005"/>
                  </a:ext>
                </a:extLst>
              </a:tr>
            </a:tbl>
          </a:graphicData>
        </a:graphic>
      </p:graphicFrame>
      <p:sp>
        <p:nvSpPr>
          <p:cNvPr id="6" name="Rectangle 5"/>
          <p:cNvSpPr/>
          <p:nvPr/>
        </p:nvSpPr>
        <p:spPr>
          <a:xfrm>
            <a:off x="731520" y="1252728"/>
            <a:ext cx="10881360"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48640" y="6473952"/>
            <a:ext cx="1046377"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Suffixes</a:t>
            </a:r>
          </a:p>
        </p:txBody>
      </p:sp>
      <p:sp>
        <p:nvSpPr>
          <p:cNvPr id="9" name="TextBox 8"/>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20617"/>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Extra Practice — Synonyms &amp; Antonyms (Prefix/Suffix Based)</a:t>
            </a:r>
          </a:p>
        </p:txBody>
      </p:sp>
      <p:sp>
        <p:nvSpPr>
          <p:cNvPr id="5" name="TextBox 4"/>
          <p:cNvSpPr txBox="1"/>
          <p:nvPr/>
        </p:nvSpPr>
        <p:spPr>
          <a:xfrm>
            <a:off x="822960" y="1828800"/>
            <a:ext cx="10972800" cy="1436740"/>
          </a:xfrm>
          <a:prstGeom prst="rect">
            <a:avLst/>
          </a:prstGeom>
          <a:noFill/>
        </p:spPr>
        <p:txBody>
          <a:bodyPr wrap="square">
            <a:spAutoFit/>
          </a:bodyPr>
          <a:lstStyle/>
          <a:p>
            <a:pPr>
              <a:lnSpc>
                <a:spcPct val="112000"/>
              </a:lnSpc>
              <a:defRPr sz="2600">
                <a:solidFill>
                  <a:srgbClr val="94A3B8"/>
                </a:solidFill>
                <a:latin typeface="Calibri"/>
              </a:defRPr>
            </a:pPr>
            <a:r>
              <a:rPr dirty="0"/>
              <a:t>GAT</a:t>
            </a:r>
            <a:r>
              <a:rPr dirty="0" smtClean="0"/>
              <a:t>/ </a:t>
            </a:r>
            <a:r>
              <a:rPr dirty="0"/>
              <a:t>pattern MCQs: based on words created using prefixes/suffixes discussed earlier.</a:t>
            </a:r>
            <a:br>
              <a:rPr dirty="0"/>
            </a:br>
            <a:r>
              <a:rPr dirty="0"/>
              <a:t>Focus: meaning recognition + tone + vocabulary accuracy.</a:t>
            </a:r>
          </a:p>
        </p:txBody>
      </p:sp>
      <p:sp>
        <p:nvSpPr>
          <p:cNvPr id="6" name="Rounded Rectangle 5"/>
          <p:cNvSpPr/>
          <p:nvPr/>
        </p:nvSpPr>
        <p:spPr>
          <a:xfrm>
            <a:off x="822960" y="4754880"/>
            <a:ext cx="10972800" cy="146304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97280" y="4937760"/>
            <a:ext cx="10424160" cy="1097280"/>
          </a:xfrm>
          <a:prstGeom prst="rect">
            <a:avLst/>
          </a:prstGeom>
          <a:noFill/>
        </p:spPr>
        <p:txBody>
          <a:bodyPr wrap="none">
            <a:spAutoFit/>
          </a:bodyPr>
          <a:lstStyle/>
          <a:p>
            <a:r>
              <a:rPr sz="1800" b="1">
                <a:solidFill>
                  <a:srgbClr val="FBBF24"/>
                </a:solidFill>
                <a:latin typeface="Calibri"/>
              </a:rPr>
              <a:t>Reminder</a:t>
            </a:r>
          </a:p>
          <a:p>
            <a:pPr>
              <a:defRPr sz="1600">
                <a:solidFill>
                  <a:srgbClr val="94A3B8"/>
                </a:solidFill>
                <a:latin typeface="Calibri"/>
              </a:defRPr>
            </a:pPr>
            <a:r>
              <a:t>First identify prefix/suffix meaning → then choose closest option.</a:t>
            </a:r>
          </a:p>
        </p:txBody>
      </p:sp>
      <p:sp>
        <p:nvSpPr>
          <p:cNvPr id="8" name="Rectangle 7"/>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2721642"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Practice — Prefix/Suffix Vocabulary</a:t>
            </a:r>
          </a:p>
        </p:txBody>
      </p:sp>
      <p:sp>
        <p:nvSpPr>
          <p:cNvPr id="10" name="TextBox 9"/>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Exercise — Synonyms MCQs (1–10)</a:t>
            </a:r>
          </a:p>
        </p:txBody>
      </p:sp>
      <p:sp>
        <p:nvSpPr>
          <p:cNvPr id="5" name="TextBox 4"/>
          <p:cNvSpPr txBox="1"/>
          <p:nvPr/>
        </p:nvSpPr>
        <p:spPr>
          <a:xfrm>
            <a:off x="777240" y="1143000"/>
            <a:ext cx="10972800" cy="5303520"/>
          </a:xfrm>
          <a:prstGeom prst="rect">
            <a:avLst/>
          </a:prstGeom>
          <a:noFill/>
        </p:spPr>
        <p:txBody>
          <a:bodyPr wrap="square">
            <a:spAutoFit/>
          </a:bodyPr>
          <a:lstStyle/>
          <a:p>
            <a:pPr>
              <a:lnSpc>
                <a:spcPct val="112000"/>
              </a:lnSpc>
              <a:defRPr sz="1700">
                <a:solidFill>
                  <a:srgbClr val="FFFFFF"/>
                </a:solidFill>
                <a:latin typeface="Calibri"/>
              </a:defRPr>
            </a:pPr>
            <a:r>
              <a:t>1. Synonym of “disparage” is:</a:t>
            </a:r>
            <a:br/>
            <a:r>
              <a:t>    A) praise    B) belittle    C) delay    D) protect</a:t>
            </a:r>
            <a:br/>
            <a:r>
              <a:t/>
            </a:r>
            <a:br/>
            <a:r>
              <a:t>2. Synonym of “disgruntled” is:</a:t>
            </a:r>
            <a:br/>
            <a:r>
              <a:t>    A) satisfied    B) annoyed    C) confused    D) energetic</a:t>
            </a:r>
            <a:br/>
            <a:r>
              <a:t/>
            </a:r>
            <a:br/>
            <a:r>
              <a:t>3. Synonym of “unyielding” is:</a:t>
            </a:r>
            <a:br/>
            <a:r>
              <a:t>    A) flexible    B) stubborn    C) weak    D) friendly</a:t>
            </a:r>
            <a:br/>
            <a:r>
              <a:t/>
            </a:r>
            <a:br/>
            <a:r>
              <a:t>4. Synonym of “unfathomable” is:</a:t>
            </a:r>
            <a:br/>
            <a:r>
              <a:t>    A) easy    B) unclear    C) incomprehensible    D) visible</a:t>
            </a:r>
            <a:br/>
            <a:r>
              <a:t/>
            </a:r>
            <a:br/>
            <a:r>
              <a:t>5. Synonym of “inadvertent” is:</a:t>
            </a:r>
            <a:br/>
            <a:r>
              <a:t>    A) intentional    B) accidental    C) illegal    D) loud</a:t>
            </a:r>
            <a:br/>
            <a:r>
              <a:t/>
            </a:r>
            <a:br/>
            <a:r>
              <a:t>6. Synonym of “impartial” is:</a:t>
            </a:r>
            <a:br/>
            <a:r>
              <a:t>    A) biased    B) fair    C) careless    D) lazy</a:t>
            </a:r>
            <a:br/>
            <a:r>
              <a:t/>
            </a:r>
            <a:br/>
            <a:r>
              <a:t>7. Synonym of “illogical” is:</a:t>
            </a:r>
            <a:br/>
            <a:r>
              <a:t>    A) reasonable    B) senseless    C) secret    D) quick</a:t>
            </a:r>
            <a:br/>
            <a:r>
              <a:t/>
            </a:r>
            <a:br/>
            <a:r>
              <a:t>8. Synonym of “irregular” is:</a:t>
            </a:r>
            <a:br/>
            <a:r>
              <a:t>    A) even    B) unusual    C) formal    D) accurate</a:t>
            </a:r>
            <a:br/>
            <a:r>
              <a:t/>
            </a:r>
            <a:br/>
            <a:r>
              <a:t>9. Synonym of “misinterpret” is:</a:t>
            </a:r>
            <a:br/>
            <a:r>
              <a:t>    A) understand correctly    B) explain    C) understand wrongly    D) memorize</a:t>
            </a:r>
            <a:br/>
            <a:r>
              <a:t/>
            </a:r>
            <a:br/>
            <a:r>
              <a:t>10. Synonym of “nonviolent” is:</a:t>
            </a:r>
            <a:br/>
            <a:r>
              <a:t>    A) harsh    B) peaceful    C) dangerous    D) unstable</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2721642"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Practice — Prefix/Suffix Vocabulary</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Exercise — Synonyms MCQs (11–20)</a:t>
            </a:r>
          </a:p>
        </p:txBody>
      </p:sp>
      <p:sp>
        <p:nvSpPr>
          <p:cNvPr id="5" name="TextBox 4"/>
          <p:cNvSpPr txBox="1"/>
          <p:nvPr/>
        </p:nvSpPr>
        <p:spPr>
          <a:xfrm>
            <a:off x="777240" y="1143000"/>
            <a:ext cx="10972800" cy="5303520"/>
          </a:xfrm>
          <a:prstGeom prst="rect">
            <a:avLst/>
          </a:prstGeom>
          <a:noFill/>
        </p:spPr>
        <p:txBody>
          <a:bodyPr wrap="square">
            <a:spAutoFit/>
          </a:bodyPr>
          <a:lstStyle/>
          <a:p>
            <a:pPr>
              <a:lnSpc>
                <a:spcPct val="112000"/>
              </a:lnSpc>
              <a:defRPr sz="1700">
                <a:solidFill>
                  <a:srgbClr val="FFFFFF"/>
                </a:solidFill>
                <a:latin typeface="Calibri"/>
              </a:defRPr>
            </a:pPr>
            <a:r>
              <a:t>11. Synonym of “substandard” is:</a:t>
            </a:r>
            <a:br/>
            <a:r>
              <a:t>    A) excellent    B) below standard    C) cheap    D) foreign</a:t>
            </a:r>
            <a:br/>
            <a:r>
              <a:t/>
            </a:r>
            <a:br/>
            <a:r>
              <a:t>12. Synonym of “international” is:</a:t>
            </a:r>
            <a:br/>
            <a:r>
              <a:t>    A) local    B) global    C) temporary    D) private</a:t>
            </a:r>
            <a:br/>
            <a:r>
              <a:t/>
            </a:r>
            <a:br/>
            <a:r>
              <a:t>13. Synonym of “destructive” is:</a:t>
            </a:r>
            <a:br/>
            <a:r>
              <a:t>    A) helpful    B) damaging    C) creative    D) safe</a:t>
            </a:r>
            <a:br/>
            <a:r>
              <a:t/>
            </a:r>
            <a:br/>
            <a:r>
              <a:t>14. Synonym of “achievement” is:</a:t>
            </a:r>
            <a:br/>
            <a:r>
              <a:t>    A) failure    B) result/success    C) argument    D) punishment</a:t>
            </a:r>
            <a:br/>
            <a:r>
              <a:t/>
            </a:r>
            <a:br/>
            <a:r>
              <a:t>15. Synonym of “dangerous” is:</a:t>
            </a:r>
            <a:br/>
            <a:r>
              <a:t>    A) risky    B) safe    C) pleasant    D) minor</a:t>
            </a:r>
            <a:br/>
            <a:r>
              <a:t/>
            </a:r>
            <a:br/>
            <a:r>
              <a:t>16. Synonym of “creator” is:</a:t>
            </a:r>
            <a:br/>
            <a:r>
              <a:t>    A) destroyer    B) maker    C) buyer    D) manager</a:t>
            </a:r>
            <a:br/>
            <a:r>
              <a:t/>
            </a:r>
            <a:br/>
            <a:r>
              <a:t>17. Synonym of “decision” is:</a:t>
            </a:r>
            <a:br/>
            <a:r>
              <a:t>    A) choice    B) delay    C) fear    D) law</a:t>
            </a:r>
            <a:br/>
            <a:r>
              <a:t/>
            </a:r>
            <a:br/>
            <a:r>
              <a:t>18. Synonym of “manageable” is:</a:t>
            </a:r>
            <a:br/>
            <a:r>
              <a:t>    A) easy to control    B) impossible    C) illegal    D) dangerous</a:t>
            </a:r>
            <a:br/>
            <a:r>
              <a:t/>
            </a:r>
            <a:br/>
            <a:r>
              <a:t>19. Synonym of “honesty” is:</a:t>
            </a:r>
            <a:br/>
            <a:r>
              <a:t>    A) truthfulness    B) anger    C) pride    D) weakness</a:t>
            </a:r>
            <a:br/>
            <a:r>
              <a:t/>
            </a:r>
            <a:br/>
            <a:r>
              <a:t>20. Synonym of “harmless” is:</a:t>
            </a:r>
            <a:br/>
            <a:r>
              <a:t>    A) safe    B) harmful    C) uncertain    D) illegal</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2721642"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Practice — Prefix/Suffix Vocabulary</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26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Synonyms — Answer Key</a:t>
            </a:r>
          </a:p>
        </p:txBody>
      </p:sp>
      <p:sp>
        <p:nvSpPr>
          <p:cNvPr id="5" name="TextBox 4"/>
          <p:cNvSpPr txBox="1"/>
          <p:nvPr/>
        </p:nvSpPr>
        <p:spPr>
          <a:xfrm>
            <a:off x="1005840" y="1463040"/>
            <a:ext cx="5120640" cy="4754880"/>
          </a:xfrm>
          <a:prstGeom prst="rect">
            <a:avLst/>
          </a:prstGeom>
          <a:noFill/>
        </p:spPr>
        <p:txBody>
          <a:bodyPr wrap="square">
            <a:spAutoFit/>
          </a:bodyPr>
          <a:lstStyle/>
          <a:p>
            <a:pPr>
              <a:lnSpc>
                <a:spcPct val="112000"/>
              </a:lnSpc>
              <a:defRPr sz="2800">
                <a:solidFill>
                  <a:srgbClr val="FFFFFF"/>
                </a:solidFill>
                <a:latin typeface="Calibri"/>
              </a:defRPr>
            </a:pPr>
            <a:r>
              <a:t>1-B</a:t>
            </a:r>
            <a:br/>
            <a:r>
              <a:t>2-B</a:t>
            </a:r>
            <a:br/>
            <a:r>
              <a:t>3-B</a:t>
            </a:r>
            <a:br/>
            <a:r>
              <a:t>4-C</a:t>
            </a:r>
            <a:br/>
            <a:r>
              <a:t>5-B</a:t>
            </a:r>
            <a:br/>
            <a:r>
              <a:t>6-B</a:t>
            </a:r>
            <a:br/>
            <a:r>
              <a:t>7-B</a:t>
            </a:r>
            <a:br/>
            <a:r>
              <a:t>8-B</a:t>
            </a:r>
            <a:br/>
            <a:r>
              <a:t>9-C</a:t>
            </a:r>
            <a:br/>
            <a:r>
              <a:t>10-B</a:t>
            </a:r>
          </a:p>
        </p:txBody>
      </p:sp>
      <p:sp>
        <p:nvSpPr>
          <p:cNvPr id="6" name="TextBox 5"/>
          <p:cNvSpPr txBox="1"/>
          <p:nvPr/>
        </p:nvSpPr>
        <p:spPr>
          <a:xfrm>
            <a:off x="6400800" y="1463040"/>
            <a:ext cx="5120640" cy="4754880"/>
          </a:xfrm>
          <a:prstGeom prst="rect">
            <a:avLst/>
          </a:prstGeom>
          <a:noFill/>
        </p:spPr>
        <p:txBody>
          <a:bodyPr wrap="square">
            <a:spAutoFit/>
          </a:bodyPr>
          <a:lstStyle/>
          <a:p>
            <a:pPr>
              <a:lnSpc>
                <a:spcPct val="112000"/>
              </a:lnSpc>
              <a:defRPr sz="2800">
                <a:solidFill>
                  <a:srgbClr val="FFFFFF"/>
                </a:solidFill>
                <a:latin typeface="Calibri"/>
              </a:defRPr>
            </a:pPr>
            <a:r>
              <a:t>11-B</a:t>
            </a:r>
            <a:br/>
            <a:r>
              <a:t>12-B</a:t>
            </a:r>
            <a:br/>
            <a:r>
              <a:t>13-B</a:t>
            </a:r>
            <a:br/>
            <a:r>
              <a:t>14-B</a:t>
            </a:r>
            <a:br/>
            <a:r>
              <a:t>15-A</a:t>
            </a:r>
            <a:br/>
            <a:r>
              <a:t>16-B</a:t>
            </a:r>
            <a:br/>
            <a:r>
              <a:t>17-A</a:t>
            </a:r>
            <a:br/>
            <a:r>
              <a:t>18-A</a:t>
            </a:r>
            <a:br/>
            <a:r>
              <a:t>19-A</a:t>
            </a:r>
            <a:br/>
            <a:r>
              <a:t>20-A</a:t>
            </a:r>
          </a:p>
        </p:txBody>
      </p:sp>
      <p:sp>
        <p:nvSpPr>
          <p:cNvPr id="7" name="Rounded Rectangle 6"/>
          <p:cNvSpPr/>
          <p:nvPr/>
        </p:nvSpPr>
        <p:spPr>
          <a:xfrm>
            <a:off x="822960" y="5532120"/>
            <a:ext cx="10972800" cy="86868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97280" y="5715000"/>
            <a:ext cx="10424160" cy="502920"/>
          </a:xfrm>
          <a:prstGeom prst="rect">
            <a:avLst/>
          </a:prstGeom>
          <a:noFill/>
        </p:spPr>
        <p:txBody>
          <a:bodyPr wrap="none">
            <a:spAutoFit/>
          </a:bodyPr>
          <a:lstStyle/>
          <a:p>
            <a:r>
              <a:rPr sz="1800" b="1">
                <a:solidFill>
                  <a:srgbClr val="38BDF8"/>
                </a:solidFill>
                <a:latin typeface="Calibri"/>
              </a:rPr>
              <a:t>Accuracy hack</a:t>
            </a:r>
          </a:p>
          <a:p>
            <a:pPr>
              <a:defRPr sz="1600">
                <a:solidFill>
                  <a:srgbClr val="94A3B8"/>
                </a:solidFill>
                <a:latin typeface="Calibri"/>
              </a:defRPr>
            </a:pPr>
            <a:r>
              <a:t>Avoid near-synonyms. Choose the option that matches meaning + tone.</a:t>
            </a:r>
          </a:p>
        </p:txBody>
      </p:sp>
      <p:sp>
        <p:nvSpPr>
          <p:cNvPr id="9" name="Rectangle 8"/>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48640" y="6473952"/>
            <a:ext cx="2721642"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Practice — Prefix/Suffix Vocabulary</a:t>
            </a:r>
          </a:p>
        </p:txBody>
      </p:sp>
      <p:sp>
        <p:nvSpPr>
          <p:cNvPr id="11" name="TextBox 10"/>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27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Exercise — Antonyms MCQs (1–10)</a:t>
            </a:r>
          </a:p>
        </p:txBody>
      </p:sp>
      <p:sp>
        <p:nvSpPr>
          <p:cNvPr id="5" name="TextBox 4"/>
          <p:cNvSpPr txBox="1"/>
          <p:nvPr/>
        </p:nvSpPr>
        <p:spPr>
          <a:xfrm>
            <a:off x="777240" y="1143000"/>
            <a:ext cx="10972800" cy="5303520"/>
          </a:xfrm>
          <a:prstGeom prst="rect">
            <a:avLst/>
          </a:prstGeom>
          <a:noFill/>
        </p:spPr>
        <p:txBody>
          <a:bodyPr wrap="square">
            <a:spAutoFit/>
          </a:bodyPr>
          <a:lstStyle/>
          <a:p>
            <a:pPr>
              <a:lnSpc>
                <a:spcPct val="112000"/>
              </a:lnSpc>
              <a:defRPr sz="1700">
                <a:solidFill>
                  <a:srgbClr val="FFFFFF"/>
                </a:solidFill>
                <a:latin typeface="Calibri"/>
              </a:defRPr>
            </a:pPr>
            <a:r>
              <a:t>1. Antonym of “dishonest” is:</a:t>
            </a:r>
            <a:br/>
            <a:r>
              <a:t>    A) truthful    B) loyal    C) honest    D) happy</a:t>
            </a:r>
            <a:br/>
            <a:r>
              <a:t/>
            </a:r>
            <a:br/>
            <a:r>
              <a:t>2. Antonym of “unhappy” is:</a:t>
            </a:r>
            <a:br/>
            <a:r>
              <a:t>    A) sad    B) joyful    C) tired    D) angry</a:t>
            </a:r>
            <a:br/>
            <a:r>
              <a:t/>
            </a:r>
            <a:br/>
            <a:r>
              <a:t>3. Antonym of “incorrect” is:</a:t>
            </a:r>
            <a:br/>
            <a:r>
              <a:t>    A) wrong    B) accurate    C) slow    D) noisy</a:t>
            </a:r>
            <a:br/>
            <a:r>
              <a:t/>
            </a:r>
            <a:br/>
            <a:r>
              <a:t>4. Antonym of “impossible” is:</a:t>
            </a:r>
            <a:br/>
            <a:r>
              <a:t>    A) hard    B) possible    C) risky    D) costly</a:t>
            </a:r>
            <a:br/>
            <a:r>
              <a:t/>
            </a:r>
            <a:br/>
            <a:r>
              <a:t>5. Antonym of “illegal” is:</a:t>
            </a:r>
            <a:br/>
            <a:r>
              <a:t>    A) criminal    B) legal    C) private    D) unclear</a:t>
            </a:r>
            <a:br/>
            <a:r>
              <a:t/>
            </a:r>
            <a:br/>
            <a:r>
              <a:t>6. Antonym of “irresponsible” is:</a:t>
            </a:r>
            <a:br/>
            <a:r>
              <a:t>    A) careless    B) responsible    C) busy    D) polite</a:t>
            </a:r>
            <a:br/>
            <a:r>
              <a:t/>
            </a:r>
            <a:br/>
            <a:r>
              <a:t>7. Antonym of “misconduct” is:</a:t>
            </a:r>
            <a:br/>
            <a:r>
              <a:t>    A) error    B) good conduct    C) permission    D) training</a:t>
            </a:r>
            <a:br/>
            <a:r>
              <a:t/>
            </a:r>
            <a:br/>
            <a:r>
              <a:t>8. Antonym of “nonviolent” is:</a:t>
            </a:r>
            <a:br/>
            <a:r>
              <a:t>    A) peaceful    B) violent    C) silent    D) weak</a:t>
            </a:r>
            <a:br/>
            <a:r>
              <a:t/>
            </a:r>
            <a:br/>
            <a:r>
              <a:t>9. Antonym of “destructive” is:</a:t>
            </a:r>
            <a:br/>
            <a:r>
              <a:t>    A) harmful    B) constructive    C) dangerous    D) unknown</a:t>
            </a:r>
            <a:br/>
            <a:r>
              <a:t/>
            </a:r>
            <a:br/>
            <a:r>
              <a:t>10. Antonym of “harmless” is:</a:t>
            </a:r>
            <a:br/>
            <a:r>
              <a:t>    A) safe    B) risky    C) harmful    D) useful</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2721642"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Practice — Prefix/Suffix Vocabulary</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Exercise — Antonyms MCQs (11–20)</a:t>
            </a:r>
          </a:p>
        </p:txBody>
      </p:sp>
      <p:sp>
        <p:nvSpPr>
          <p:cNvPr id="5" name="TextBox 4"/>
          <p:cNvSpPr txBox="1"/>
          <p:nvPr/>
        </p:nvSpPr>
        <p:spPr>
          <a:xfrm>
            <a:off x="777240" y="1143000"/>
            <a:ext cx="10972800" cy="5303520"/>
          </a:xfrm>
          <a:prstGeom prst="rect">
            <a:avLst/>
          </a:prstGeom>
          <a:noFill/>
        </p:spPr>
        <p:txBody>
          <a:bodyPr wrap="square">
            <a:spAutoFit/>
          </a:bodyPr>
          <a:lstStyle/>
          <a:p>
            <a:pPr>
              <a:lnSpc>
                <a:spcPct val="112000"/>
              </a:lnSpc>
              <a:defRPr sz="1700">
                <a:solidFill>
                  <a:srgbClr val="FFFFFF"/>
                </a:solidFill>
                <a:latin typeface="Calibri"/>
              </a:defRPr>
            </a:pPr>
            <a:r>
              <a:t>11. Antonym of “dangerous” is:</a:t>
            </a:r>
            <a:br/>
            <a:r>
              <a:t>    A) risky    B) secure    C) unsafe    D) violent</a:t>
            </a:r>
            <a:br/>
            <a:r>
              <a:t/>
            </a:r>
            <a:br/>
            <a:r>
              <a:t>12. Antonym of “inactive” is:</a:t>
            </a:r>
            <a:br/>
            <a:r>
              <a:t>    A) idle    B) active    C) weak    D) quiet</a:t>
            </a:r>
            <a:br/>
            <a:r>
              <a:t/>
            </a:r>
            <a:br/>
            <a:r>
              <a:t>13. Antonym of “irregular” is:</a:t>
            </a:r>
            <a:br/>
            <a:r>
              <a:t>    A) uneven    B) regular    C) random    D) strange</a:t>
            </a:r>
            <a:br/>
            <a:r>
              <a:t/>
            </a:r>
            <a:br/>
            <a:r>
              <a:t>14. Antonym of “impartial” is:</a:t>
            </a:r>
            <a:br/>
            <a:r>
              <a:t>    A) fair    B) neutral    C) biased    D) careful</a:t>
            </a:r>
            <a:br/>
            <a:r>
              <a:t/>
            </a:r>
            <a:br/>
            <a:r>
              <a:t>15. Antonym of “illogical” is:</a:t>
            </a:r>
            <a:br/>
            <a:r>
              <a:t>    A) senseless    B) reasonable    C) complex    D) secret</a:t>
            </a:r>
            <a:br/>
            <a:r>
              <a:t/>
            </a:r>
            <a:br/>
            <a:r>
              <a:t>16. Antonym of “unyielding” is:</a:t>
            </a:r>
            <a:br/>
            <a:r>
              <a:t>    A) rigid    B) firm    C) flexible    D) tense</a:t>
            </a:r>
            <a:br/>
            <a:r>
              <a:t/>
            </a:r>
            <a:br/>
            <a:r>
              <a:t>17. Antonym of “unfathomable” is:</a:t>
            </a:r>
            <a:br/>
            <a:r>
              <a:t>    A) deep    B) simple    C) clear    D) minor</a:t>
            </a:r>
            <a:br/>
            <a:r>
              <a:t/>
            </a:r>
            <a:br/>
            <a:r>
              <a:t>18. Antonym of “inadvertent” is:</a:t>
            </a:r>
            <a:br/>
            <a:r>
              <a:t>    A) accidental    B) careful    C) intentional    D) illegal</a:t>
            </a:r>
            <a:br/>
            <a:r>
              <a:t/>
            </a:r>
            <a:br/>
            <a:r>
              <a:t>19. Antonym of “substandard” is:</a:t>
            </a:r>
            <a:br/>
            <a:r>
              <a:t>    A) excellent    B) inferior    C) average    D) ordinary</a:t>
            </a:r>
            <a:br/>
            <a:r>
              <a:t/>
            </a:r>
            <a:br/>
            <a:r>
              <a:t>20. Antonym of “misinterpret” is:</a:t>
            </a:r>
            <a:br/>
            <a:r>
              <a:t>    A) translate    B) understand correctly    C) explain    D) judge</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2721642"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Practice — Prefix/Suffix Vocabulary</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29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Antonyms — Answer Key</a:t>
            </a:r>
          </a:p>
        </p:txBody>
      </p:sp>
      <p:sp>
        <p:nvSpPr>
          <p:cNvPr id="5" name="TextBox 4"/>
          <p:cNvSpPr txBox="1"/>
          <p:nvPr/>
        </p:nvSpPr>
        <p:spPr>
          <a:xfrm>
            <a:off x="1005840" y="1463040"/>
            <a:ext cx="5120640" cy="4754880"/>
          </a:xfrm>
          <a:prstGeom prst="rect">
            <a:avLst/>
          </a:prstGeom>
          <a:noFill/>
        </p:spPr>
        <p:txBody>
          <a:bodyPr wrap="square">
            <a:spAutoFit/>
          </a:bodyPr>
          <a:lstStyle/>
          <a:p>
            <a:pPr>
              <a:lnSpc>
                <a:spcPct val="112000"/>
              </a:lnSpc>
              <a:defRPr sz="2800">
                <a:solidFill>
                  <a:srgbClr val="FFFFFF"/>
                </a:solidFill>
                <a:latin typeface="Calibri"/>
              </a:defRPr>
            </a:pPr>
            <a:r>
              <a:t>1-C</a:t>
            </a:r>
            <a:br/>
            <a:r>
              <a:t>2-B</a:t>
            </a:r>
            <a:br/>
            <a:r>
              <a:t>3-B</a:t>
            </a:r>
            <a:br/>
            <a:r>
              <a:t>4-B</a:t>
            </a:r>
            <a:br/>
            <a:r>
              <a:t>5-B</a:t>
            </a:r>
            <a:br/>
            <a:r>
              <a:t>6-B</a:t>
            </a:r>
            <a:br/>
            <a:r>
              <a:t>7-B</a:t>
            </a:r>
            <a:br/>
            <a:r>
              <a:t>8-B</a:t>
            </a:r>
            <a:br/>
            <a:r>
              <a:t>9-B</a:t>
            </a:r>
            <a:br/>
            <a:r>
              <a:t>10-C</a:t>
            </a:r>
          </a:p>
        </p:txBody>
      </p:sp>
      <p:sp>
        <p:nvSpPr>
          <p:cNvPr id="6" name="TextBox 5"/>
          <p:cNvSpPr txBox="1"/>
          <p:nvPr/>
        </p:nvSpPr>
        <p:spPr>
          <a:xfrm>
            <a:off x="6400800" y="1463040"/>
            <a:ext cx="5120640" cy="4754880"/>
          </a:xfrm>
          <a:prstGeom prst="rect">
            <a:avLst/>
          </a:prstGeom>
          <a:noFill/>
        </p:spPr>
        <p:txBody>
          <a:bodyPr wrap="square">
            <a:spAutoFit/>
          </a:bodyPr>
          <a:lstStyle/>
          <a:p>
            <a:pPr>
              <a:lnSpc>
                <a:spcPct val="112000"/>
              </a:lnSpc>
              <a:defRPr sz="2800">
                <a:solidFill>
                  <a:srgbClr val="FFFFFF"/>
                </a:solidFill>
                <a:latin typeface="Calibri"/>
              </a:defRPr>
            </a:pPr>
            <a:r>
              <a:t>11-B</a:t>
            </a:r>
            <a:br/>
            <a:r>
              <a:t>12-B</a:t>
            </a:r>
            <a:br/>
            <a:r>
              <a:t>13-B</a:t>
            </a:r>
            <a:br/>
            <a:r>
              <a:t>14-C</a:t>
            </a:r>
            <a:br/>
            <a:r>
              <a:t>15-B</a:t>
            </a:r>
            <a:br/>
            <a:r>
              <a:t>16-C</a:t>
            </a:r>
            <a:br/>
            <a:r>
              <a:t>17-B</a:t>
            </a:r>
            <a:br/>
            <a:r>
              <a:t>18-C</a:t>
            </a:r>
            <a:br/>
            <a:r>
              <a:t>19-A</a:t>
            </a:r>
            <a:br/>
            <a:r>
              <a:t>20-B</a:t>
            </a:r>
          </a:p>
        </p:txBody>
      </p:sp>
      <p:sp>
        <p:nvSpPr>
          <p:cNvPr id="7" name="Rounded Rectangle 6"/>
          <p:cNvSpPr/>
          <p:nvPr/>
        </p:nvSpPr>
        <p:spPr>
          <a:xfrm>
            <a:off x="822960" y="5532120"/>
            <a:ext cx="10972800" cy="86868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97280" y="5715000"/>
            <a:ext cx="10424160" cy="502920"/>
          </a:xfrm>
          <a:prstGeom prst="rect">
            <a:avLst/>
          </a:prstGeom>
          <a:noFill/>
        </p:spPr>
        <p:txBody>
          <a:bodyPr wrap="none">
            <a:spAutoFit/>
          </a:bodyPr>
          <a:lstStyle/>
          <a:p>
            <a:r>
              <a:rPr sz="1800" b="1">
                <a:solidFill>
                  <a:srgbClr val="38BDF8"/>
                </a:solidFill>
                <a:latin typeface="Calibri"/>
              </a:rPr>
              <a:t>Common trap</a:t>
            </a:r>
          </a:p>
          <a:p>
            <a:pPr>
              <a:defRPr sz="1600">
                <a:solidFill>
                  <a:srgbClr val="94A3B8"/>
                </a:solidFill>
                <a:latin typeface="Calibri"/>
              </a:defRPr>
            </a:pPr>
            <a:r>
              <a:t>Antonym ≠ different word. It must be the true opposite in meaning.</a:t>
            </a:r>
          </a:p>
        </p:txBody>
      </p:sp>
      <p:sp>
        <p:nvSpPr>
          <p:cNvPr id="9" name="Rectangle 8"/>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48640" y="6473952"/>
            <a:ext cx="2721642"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2 Practice — Prefix/Suffix Vocabulary</a:t>
            </a:r>
          </a:p>
        </p:txBody>
      </p:sp>
      <p:sp>
        <p:nvSpPr>
          <p:cNvPr id="11" name="TextBox 10"/>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20617"/>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4579587" cy="523220"/>
          </a:xfrm>
          <a:prstGeom prst="rect">
            <a:avLst/>
          </a:prstGeom>
          <a:noFill/>
        </p:spPr>
        <p:txBody>
          <a:bodyPr wrap="none">
            <a:spAutoFit/>
          </a:bodyPr>
          <a:lstStyle/>
          <a:p>
            <a:r>
              <a:rPr sz="2800" b="1" dirty="0" err="1" smtClean="0">
                <a:solidFill>
                  <a:srgbClr val="FFFFFF"/>
                </a:solidFill>
                <a:latin typeface="Calibri"/>
              </a:rPr>
              <a:t>ule</a:t>
            </a:r>
            <a:r>
              <a:rPr sz="2800" b="1" dirty="0" smtClean="0">
                <a:solidFill>
                  <a:srgbClr val="FFFFFF"/>
                </a:solidFill>
                <a:latin typeface="Calibri"/>
              </a:rPr>
              <a:t> </a:t>
            </a:r>
            <a:r>
              <a:rPr sz="2800" b="1" dirty="0">
                <a:solidFill>
                  <a:srgbClr val="FFFFFF"/>
                </a:solidFill>
                <a:latin typeface="Calibri"/>
              </a:rPr>
              <a:t>3 — Sentence Completion</a:t>
            </a:r>
          </a:p>
        </p:txBody>
      </p:sp>
      <p:sp>
        <p:nvSpPr>
          <p:cNvPr id="5" name="TextBox 4"/>
          <p:cNvSpPr txBox="1"/>
          <p:nvPr/>
        </p:nvSpPr>
        <p:spPr>
          <a:xfrm>
            <a:off x="822960" y="1828800"/>
            <a:ext cx="10972800" cy="2743200"/>
          </a:xfrm>
          <a:prstGeom prst="rect">
            <a:avLst/>
          </a:prstGeom>
          <a:noFill/>
        </p:spPr>
        <p:txBody>
          <a:bodyPr wrap="none">
            <a:spAutoFit/>
          </a:bodyPr>
          <a:lstStyle/>
          <a:p>
            <a:r>
              <a:rPr sz="4000" b="1">
                <a:solidFill>
                  <a:srgbClr val="FFFFFF"/>
                </a:solidFill>
                <a:latin typeface="Calibri"/>
              </a:rPr>
              <a:t>Choose the best word
that fits meaning + grammar + tone</a:t>
            </a:r>
          </a:p>
          <a:p>
            <a:pPr>
              <a:defRPr sz="2000">
                <a:solidFill>
                  <a:srgbClr val="94A3B8"/>
                </a:solidFill>
                <a:latin typeface="Calibri"/>
              </a:defRPr>
            </a:pPr>
            <a:r>
              <a:t>Fast method: clue words → eliminate wrong tone → check grammar.</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72355" cy="276999"/>
          </a:xfrm>
          <a:prstGeom prst="rect">
            <a:avLst/>
          </a:prstGeom>
          <a:noFill/>
        </p:spPr>
        <p:txBody>
          <a:bodyPr wrap="none">
            <a:spAutoFit/>
          </a:bodyPr>
          <a:lstStyle/>
          <a:p>
            <a:r>
              <a:rPr sz="1200" dirty="0">
                <a:solidFill>
                  <a:srgbClr val="94A3B8"/>
                </a:solidFill>
                <a:latin typeface="Calibri"/>
              </a:rPr>
              <a:t>English for </a:t>
            </a: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Sentence Completion — 5-Step Method</a:t>
            </a:r>
          </a:p>
        </p:txBody>
      </p:sp>
      <p:sp>
        <p:nvSpPr>
          <p:cNvPr id="5" name="TextBox 4"/>
          <p:cNvSpPr txBox="1"/>
          <p:nvPr/>
        </p:nvSpPr>
        <p:spPr>
          <a:xfrm>
            <a:off x="822960" y="1280160"/>
            <a:ext cx="10972800" cy="5120640"/>
          </a:xfrm>
          <a:prstGeom prst="rect">
            <a:avLst/>
          </a:prstGeom>
          <a:noFill/>
        </p:spPr>
        <p:txBody>
          <a:bodyPr wrap="square">
            <a:spAutoFit/>
          </a:bodyPr>
          <a:lstStyle/>
          <a:p>
            <a:pPr>
              <a:lnSpc>
                <a:spcPct val="110000"/>
              </a:lnSpc>
              <a:spcAft>
                <a:spcPts val="600"/>
              </a:spcAft>
              <a:defRPr sz="2200">
                <a:solidFill>
                  <a:srgbClr val="FFFFFF"/>
                </a:solidFill>
                <a:latin typeface="Calibri"/>
              </a:defRPr>
            </a:pPr>
            <a:r>
              <a:t>• Find the **main idea** of the sentence (positive/negative, formal/informal).</a:t>
            </a:r>
          </a:p>
          <a:p>
            <a:pPr>
              <a:lnSpc>
                <a:spcPct val="110000"/>
              </a:lnSpc>
              <a:spcAft>
                <a:spcPts val="600"/>
              </a:spcAft>
              <a:defRPr sz="2200">
                <a:solidFill>
                  <a:srgbClr val="FFFFFF"/>
                </a:solidFill>
                <a:latin typeface="Calibri"/>
              </a:defRPr>
            </a:pPr>
            <a:r>
              <a:t>• Spot **signal words**: however, although, therefore, because, despite, rather than.</a:t>
            </a:r>
          </a:p>
          <a:p>
            <a:pPr>
              <a:lnSpc>
                <a:spcPct val="110000"/>
              </a:lnSpc>
              <a:spcAft>
                <a:spcPts val="600"/>
              </a:spcAft>
              <a:defRPr sz="2200">
                <a:solidFill>
                  <a:srgbClr val="FFFFFF"/>
                </a:solidFill>
                <a:latin typeface="Calibri"/>
              </a:defRPr>
            </a:pPr>
            <a:r>
              <a:t>• Predict the missing word in your own words (a rough synonym).</a:t>
            </a:r>
          </a:p>
          <a:p>
            <a:pPr>
              <a:lnSpc>
                <a:spcPct val="110000"/>
              </a:lnSpc>
              <a:spcAft>
                <a:spcPts val="600"/>
              </a:spcAft>
              <a:defRPr sz="2200">
                <a:solidFill>
                  <a:srgbClr val="FFFFFF"/>
                </a:solidFill>
                <a:latin typeface="Calibri"/>
              </a:defRPr>
            </a:pPr>
            <a:r>
              <a:t>• Eliminate options that don’t fit **tone** or **part of speech**.</a:t>
            </a:r>
          </a:p>
          <a:p>
            <a:pPr>
              <a:lnSpc>
                <a:spcPct val="110000"/>
              </a:lnSpc>
              <a:spcAft>
                <a:spcPts val="600"/>
              </a:spcAft>
              <a:defRPr sz="2200">
                <a:solidFill>
                  <a:srgbClr val="FFFFFF"/>
                </a:solidFill>
                <a:latin typeface="Calibri"/>
              </a:defRPr>
            </a:pPr>
            <a:r>
              <a:t>• Final check: the option must make the sentence **logical and grammatically correct**.</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1905586"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3: Sentence Completion</a:t>
            </a: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Sentence Completion — Examples (with Answers)</a:t>
            </a:r>
          </a:p>
        </p:txBody>
      </p:sp>
      <p:graphicFrame>
        <p:nvGraphicFramePr>
          <p:cNvPr id="5" name="Table 4"/>
          <p:cNvGraphicFramePr>
            <a:graphicFrameLocks noGrp="1"/>
          </p:cNvGraphicFramePr>
          <p:nvPr/>
        </p:nvGraphicFramePr>
        <p:xfrm>
          <a:off x="731520" y="1371600"/>
          <a:ext cx="10881360" cy="4206240"/>
        </p:xfrm>
        <a:graphic>
          <a:graphicData uri="http://schemas.openxmlformats.org/drawingml/2006/table">
            <a:tbl>
              <a:tblPr firstRow="1" bandRow="1">
                <a:tableStyleId>{5C22544A-7EE6-4342-B048-85BDC9FD1C3A}</a:tableStyleId>
              </a:tblPr>
              <a:tblGrid>
                <a:gridCol w="5440680">
                  <a:extLst>
                    <a:ext uri="{9D8B030D-6E8A-4147-A177-3AD203B41FA5}">
                      <a16:colId xmlns:a16="http://schemas.microsoft.com/office/drawing/2014/main" val="20000"/>
                    </a:ext>
                  </a:extLst>
                </a:gridCol>
                <a:gridCol w="5440680">
                  <a:extLst>
                    <a:ext uri="{9D8B030D-6E8A-4147-A177-3AD203B41FA5}">
                      <a16:colId xmlns:a16="http://schemas.microsoft.com/office/drawing/2014/main" val="20001"/>
                    </a:ext>
                  </a:extLst>
                </a:gridCol>
              </a:tblGrid>
              <a:tr h="841248">
                <a:tc>
                  <a:txBody>
                    <a:bodyPr/>
                    <a:lstStyle/>
                    <a:p>
                      <a:pPr>
                        <a:spcAft>
                          <a:spcPts val="200"/>
                        </a:spcAft>
                      </a:pPr>
                      <a:r>
                        <a:rPr sz="1400" b="1">
                          <a:solidFill>
                            <a:srgbClr val="FFFFFF"/>
                          </a:solidFill>
                          <a:latin typeface="Calibri"/>
                        </a:rPr>
                        <a:t>Sentence</a:t>
                      </a:r>
                    </a:p>
                  </a:txBody>
                  <a:tcPr>
                    <a:solidFill>
                      <a:srgbClr val="0D1B2A"/>
                    </a:solidFill>
                  </a:tcPr>
                </a:tc>
                <a:tc>
                  <a:txBody>
                    <a:bodyPr/>
                    <a:lstStyle/>
                    <a:p>
                      <a:pPr>
                        <a:spcAft>
                          <a:spcPts val="200"/>
                        </a:spcAft>
                      </a:pPr>
                      <a:r>
                        <a:rPr sz="1400" b="1">
                          <a:solidFill>
                            <a:srgbClr val="FFFFFF"/>
                          </a:solidFill>
                          <a:latin typeface="Calibri"/>
                        </a:rPr>
                        <a:t>Best choice (why)</a:t>
                      </a:r>
                    </a:p>
                  </a:txBody>
                  <a:tcPr>
                    <a:solidFill>
                      <a:srgbClr val="0D1B2A"/>
                    </a:solidFill>
                  </a:tcPr>
                </a:tc>
                <a:extLst>
                  <a:ext uri="{0D108BD9-81ED-4DB2-BD59-A6C34878D82A}">
                    <a16:rowId xmlns:a16="http://schemas.microsoft.com/office/drawing/2014/main" val="10000"/>
                  </a:ext>
                </a:extLst>
              </a:tr>
              <a:tr h="841248">
                <a:tc>
                  <a:txBody>
                    <a:bodyPr/>
                    <a:lstStyle/>
                    <a:p>
                      <a:pPr>
                        <a:spcAft>
                          <a:spcPts val="200"/>
                        </a:spcAft>
                      </a:pPr>
                      <a:r>
                        <a:rPr sz="1300" b="0">
                          <a:solidFill>
                            <a:srgbClr val="E2E8F0"/>
                          </a:solidFill>
                          <a:latin typeface="Calibri"/>
                        </a:rPr>
                        <a:t>The policy was designed to ____ risk, not to eliminate it entirely.</a:t>
                      </a:r>
                    </a:p>
                  </a:txBody>
                  <a:tcPr>
                    <a:solidFill>
                      <a:srgbClr val="1E293B"/>
                    </a:solidFill>
                  </a:tcPr>
                </a:tc>
                <a:tc>
                  <a:txBody>
                    <a:bodyPr/>
                    <a:lstStyle/>
                    <a:p>
                      <a:pPr>
                        <a:spcAft>
                          <a:spcPts val="200"/>
                        </a:spcAft>
                      </a:pPr>
                      <a:r>
                        <a:rPr sz="1300" b="0">
                          <a:solidFill>
                            <a:srgbClr val="E2E8F0"/>
                          </a:solidFill>
                          <a:latin typeface="Calibri"/>
                        </a:rPr>
                        <a:t>mitigate (reduce)</a:t>
                      </a:r>
                    </a:p>
                  </a:txBody>
                  <a:tcPr>
                    <a:solidFill>
                      <a:srgbClr val="1E293B"/>
                    </a:solidFill>
                  </a:tcPr>
                </a:tc>
                <a:extLst>
                  <a:ext uri="{0D108BD9-81ED-4DB2-BD59-A6C34878D82A}">
                    <a16:rowId xmlns:a16="http://schemas.microsoft.com/office/drawing/2014/main" val="10001"/>
                  </a:ext>
                </a:extLst>
              </a:tr>
              <a:tr h="841248">
                <a:tc>
                  <a:txBody>
                    <a:bodyPr/>
                    <a:lstStyle/>
                    <a:p>
                      <a:pPr>
                        <a:spcAft>
                          <a:spcPts val="200"/>
                        </a:spcAft>
                      </a:pPr>
                      <a:r>
                        <a:rPr sz="1300" b="0">
                          <a:solidFill>
                            <a:srgbClr val="E2E8F0"/>
                          </a:solidFill>
                          <a:latin typeface="Calibri"/>
                        </a:rPr>
                        <a:t>The officer spoke ____ and avoided emotional language.</a:t>
                      </a:r>
                    </a:p>
                  </a:txBody>
                  <a:tcPr>
                    <a:solidFill>
                      <a:srgbClr val="1E293B"/>
                    </a:solidFill>
                  </a:tcPr>
                </a:tc>
                <a:tc>
                  <a:txBody>
                    <a:bodyPr/>
                    <a:lstStyle/>
                    <a:p>
                      <a:pPr>
                        <a:spcAft>
                          <a:spcPts val="200"/>
                        </a:spcAft>
                      </a:pPr>
                      <a:r>
                        <a:rPr sz="1300" b="0">
                          <a:solidFill>
                            <a:srgbClr val="E2E8F0"/>
                          </a:solidFill>
                          <a:latin typeface="Calibri"/>
                        </a:rPr>
                        <a:t>objectively (neutral tone)</a:t>
                      </a:r>
                    </a:p>
                  </a:txBody>
                  <a:tcPr>
                    <a:solidFill>
                      <a:srgbClr val="1E293B"/>
                    </a:solidFill>
                  </a:tcPr>
                </a:tc>
                <a:extLst>
                  <a:ext uri="{0D108BD9-81ED-4DB2-BD59-A6C34878D82A}">
                    <a16:rowId xmlns:a16="http://schemas.microsoft.com/office/drawing/2014/main" val="10002"/>
                  </a:ext>
                </a:extLst>
              </a:tr>
              <a:tr h="841248">
                <a:tc>
                  <a:txBody>
                    <a:bodyPr/>
                    <a:lstStyle/>
                    <a:p>
                      <a:pPr>
                        <a:spcAft>
                          <a:spcPts val="200"/>
                        </a:spcAft>
                      </a:pPr>
                      <a:r>
                        <a:rPr sz="1300" b="0">
                          <a:solidFill>
                            <a:srgbClr val="E2E8F0"/>
                          </a:solidFill>
                          <a:latin typeface="Calibri"/>
                        </a:rPr>
                        <a:t>The plan looks good on paper; ____ , it may fail without funding.</a:t>
                      </a:r>
                    </a:p>
                  </a:txBody>
                  <a:tcPr>
                    <a:solidFill>
                      <a:srgbClr val="1E293B"/>
                    </a:solidFill>
                  </a:tcPr>
                </a:tc>
                <a:tc>
                  <a:txBody>
                    <a:bodyPr/>
                    <a:lstStyle/>
                    <a:p>
                      <a:pPr>
                        <a:spcAft>
                          <a:spcPts val="200"/>
                        </a:spcAft>
                      </a:pPr>
                      <a:r>
                        <a:rPr sz="1300" b="0">
                          <a:solidFill>
                            <a:srgbClr val="E2E8F0"/>
                          </a:solidFill>
                          <a:latin typeface="Calibri"/>
                        </a:rPr>
                        <a:t>however (contrast)</a:t>
                      </a:r>
                    </a:p>
                  </a:txBody>
                  <a:tcPr>
                    <a:solidFill>
                      <a:srgbClr val="1E293B"/>
                    </a:solidFill>
                  </a:tcPr>
                </a:tc>
                <a:extLst>
                  <a:ext uri="{0D108BD9-81ED-4DB2-BD59-A6C34878D82A}">
                    <a16:rowId xmlns:a16="http://schemas.microsoft.com/office/drawing/2014/main" val="10003"/>
                  </a:ext>
                </a:extLst>
              </a:tr>
              <a:tr h="841248">
                <a:tc>
                  <a:txBody>
                    <a:bodyPr/>
                    <a:lstStyle/>
                    <a:p>
                      <a:pPr>
                        <a:spcAft>
                          <a:spcPts val="200"/>
                        </a:spcAft>
                      </a:pPr>
                      <a:r>
                        <a:rPr sz="1300" b="0">
                          <a:solidFill>
                            <a:srgbClr val="E2E8F0"/>
                          </a:solidFill>
                          <a:latin typeface="Calibri"/>
                        </a:rPr>
                        <a:t>He was praised for his ____ response during the crisis.</a:t>
                      </a:r>
                    </a:p>
                  </a:txBody>
                  <a:tcPr>
                    <a:solidFill>
                      <a:srgbClr val="1E293B"/>
                    </a:solidFill>
                  </a:tcPr>
                </a:tc>
                <a:tc>
                  <a:txBody>
                    <a:bodyPr/>
                    <a:lstStyle/>
                    <a:p>
                      <a:pPr>
                        <a:spcAft>
                          <a:spcPts val="200"/>
                        </a:spcAft>
                      </a:pPr>
                      <a:r>
                        <a:rPr sz="1300" b="0">
                          <a:solidFill>
                            <a:srgbClr val="E2E8F0"/>
                          </a:solidFill>
                          <a:latin typeface="Calibri"/>
                        </a:rPr>
                        <a:t>decisive (quick + firm)</a:t>
                      </a:r>
                    </a:p>
                  </a:txBody>
                  <a:tcPr>
                    <a:solidFill>
                      <a:srgbClr val="1E293B"/>
                    </a:solidFill>
                  </a:tcPr>
                </a:tc>
                <a:extLst>
                  <a:ext uri="{0D108BD9-81ED-4DB2-BD59-A6C34878D82A}">
                    <a16:rowId xmlns:a16="http://schemas.microsoft.com/office/drawing/2014/main" val="10004"/>
                  </a:ext>
                </a:extLst>
              </a:tr>
            </a:tbl>
          </a:graphicData>
        </a:graphic>
      </p:graphicFrame>
      <p:sp>
        <p:nvSpPr>
          <p:cNvPr id="6" name="Rectangle 5"/>
          <p:cNvSpPr/>
          <p:nvPr/>
        </p:nvSpPr>
        <p:spPr>
          <a:xfrm>
            <a:off x="731520" y="1298448"/>
            <a:ext cx="1088136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48640" y="6473952"/>
            <a:ext cx="1905586"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3: Sentence Completion</a:t>
            </a:r>
          </a:p>
        </p:txBody>
      </p:sp>
      <p:sp>
        <p:nvSpPr>
          <p:cNvPr id="9" name="TextBox 8"/>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20617"/>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GAT-Level Sentence Completion (Tough Practice)</a:t>
            </a:r>
          </a:p>
        </p:txBody>
      </p:sp>
      <p:sp>
        <p:nvSpPr>
          <p:cNvPr id="5" name="TextBox 4"/>
          <p:cNvSpPr txBox="1"/>
          <p:nvPr/>
        </p:nvSpPr>
        <p:spPr>
          <a:xfrm>
            <a:off x="822960" y="1828800"/>
            <a:ext cx="10972800" cy="2560320"/>
          </a:xfrm>
          <a:prstGeom prst="rect">
            <a:avLst/>
          </a:prstGeom>
          <a:noFill/>
        </p:spPr>
        <p:txBody>
          <a:bodyPr wrap="square">
            <a:spAutoFit/>
          </a:bodyPr>
          <a:lstStyle/>
          <a:p>
            <a:pPr>
              <a:lnSpc>
                <a:spcPct val="112000"/>
              </a:lnSpc>
              <a:defRPr sz="2800">
                <a:solidFill>
                  <a:srgbClr val="94A3B8"/>
                </a:solidFill>
                <a:latin typeface="Calibri"/>
              </a:defRPr>
            </a:pPr>
            <a:r>
              <a:t>20 high‑difficulty sentence completion MCQs.</a:t>
            </a:r>
            <a:br/>
            <a:r>
              <a:t>Focus: tone, contrast signals (although/yet/rather than), precision vocabulary.</a:t>
            </a:r>
          </a:p>
        </p:txBody>
      </p:sp>
      <p:sp>
        <p:nvSpPr>
          <p:cNvPr id="6" name="Rounded Rectangle 5"/>
          <p:cNvSpPr/>
          <p:nvPr/>
        </p:nvSpPr>
        <p:spPr>
          <a:xfrm>
            <a:off x="822960" y="4663440"/>
            <a:ext cx="10972800" cy="155448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97280" y="4846320"/>
            <a:ext cx="10424160" cy="1188720"/>
          </a:xfrm>
          <a:prstGeom prst="rect">
            <a:avLst/>
          </a:prstGeom>
          <a:noFill/>
        </p:spPr>
        <p:txBody>
          <a:bodyPr wrap="none">
            <a:spAutoFit/>
          </a:bodyPr>
          <a:lstStyle/>
          <a:p>
            <a:r>
              <a:rPr sz="1800" b="1">
                <a:solidFill>
                  <a:srgbClr val="FBBF24"/>
                </a:solidFill>
                <a:latin typeface="Calibri"/>
              </a:rPr>
              <a:t>How to solve fast</a:t>
            </a:r>
          </a:p>
          <a:p>
            <a:pPr>
              <a:defRPr sz="1600">
                <a:solidFill>
                  <a:srgbClr val="94A3B8"/>
                </a:solidFill>
                <a:latin typeface="Calibri"/>
              </a:defRPr>
            </a:pPr>
            <a:r>
              <a:t>1) Mark clue words  2) Predict meaning  3) Eliminate wrong tone  4) Confirm grammar.</a:t>
            </a:r>
          </a:p>
        </p:txBody>
      </p:sp>
      <p:sp>
        <p:nvSpPr>
          <p:cNvPr id="8" name="Rectangle 7"/>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Practice — Sentence Completion</a:t>
            </a:r>
          </a:p>
        </p:txBody>
      </p:sp>
      <p:sp>
        <p:nvSpPr>
          <p:cNvPr id="10" name="TextBox 9"/>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34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Sentence Completion MCQs (1–10)</a:t>
            </a:r>
          </a:p>
        </p:txBody>
      </p:sp>
      <p:sp>
        <p:nvSpPr>
          <p:cNvPr id="5" name="TextBox 4"/>
          <p:cNvSpPr txBox="1"/>
          <p:nvPr/>
        </p:nvSpPr>
        <p:spPr>
          <a:xfrm>
            <a:off x="777240" y="498764"/>
            <a:ext cx="10972800" cy="9193094"/>
          </a:xfrm>
          <a:prstGeom prst="rect">
            <a:avLst/>
          </a:prstGeom>
          <a:noFill/>
        </p:spPr>
        <p:txBody>
          <a:bodyPr wrap="square">
            <a:spAutoFit/>
          </a:bodyPr>
          <a:lstStyle/>
          <a:p>
            <a:pPr>
              <a:lnSpc>
                <a:spcPct val="112000"/>
              </a:lnSpc>
              <a:defRPr sz="1600">
                <a:solidFill>
                  <a:srgbClr val="FFFFFF"/>
                </a:solidFill>
                <a:latin typeface="Calibri"/>
              </a:defRPr>
            </a:pPr>
            <a:r>
              <a:rPr dirty="0"/>
              <a:t>1. Although the proposal was presented as a breakthrough, it was ultimately ____; its assumptions were too fragile to survive scrutiny.</a:t>
            </a:r>
            <a:br>
              <a:rPr dirty="0"/>
            </a:br>
            <a:r>
              <a:rPr dirty="0"/>
              <a:t>    A) tenable </a:t>
            </a:r>
            <a:r>
              <a:rPr lang="en-US" dirty="0" smtClean="0"/>
              <a:t>(able to be maintained or defended)</a:t>
            </a:r>
            <a:r>
              <a:rPr dirty="0" smtClean="0"/>
              <a:t>   </a:t>
            </a:r>
            <a:r>
              <a:rPr dirty="0"/>
              <a:t>B) specious  </a:t>
            </a:r>
            <a:r>
              <a:rPr lang="en-US" dirty="0" smtClean="0"/>
              <a:t>(appearing to be true but actually false)</a:t>
            </a:r>
            <a:r>
              <a:rPr dirty="0" smtClean="0"/>
              <a:t>  </a:t>
            </a:r>
            <a:r>
              <a:rPr dirty="0"/>
              <a:t>C) </a:t>
            </a:r>
            <a:r>
              <a:rPr dirty="0" smtClean="0"/>
              <a:t>lucid</a:t>
            </a:r>
            <a:r>
              <a:rPr lang="en-US" dirty="0" smtClean="0"/>
              <a:t> (clear, easy to understand)</a:t>
            </a:r>
            <a:r>
              <a:rPr dirty="0" smtClean="0"/>
              <a:t>    </a:t>
            </a:r>
            <a:r>
              <a:rPr dirty="0"/>
              <a:t>D) </a:t>
            </a:r>
            <a:r>
              <a:rPr dirty="0" smtClean="0"/>
              <a:t>unprecedented</a:t>
            </a:r>
            <a:r>
              <a:rPr lang="en-US" dirty="0" smtClean="0"/>
              <a:t> ( Never done or known before)</a:t>
            </a:r>
            <a:r>
              <a:rPr dirty="0"/>
              <a:t/>
            </a:r>
            <a:br>
              <a:rPr dirty="0"/>
            </a:br>
            <a:r>
              <a:rPr dirty="0"/>
              <a:t/>
            </a:r>
            <a:br>
              <a:rPr dirty="0"/>
            </a:br>
            <a:r>
              <a:rPr dirty="0"/>
              <a:t>2. The spokesperson’s apology sounded sincere, yet it was carefully ____ to avoid admitting legal liability.</a:t>
            </a:r>
            <a:br>
              <a:rPr dirty="0"/>
            </a:br>
            <a:r>
              <a:rPr dirty="0"/>
              <a:t>    A) obstructed    B) calibrated </a:t>
            </a:r>
            <a:r>
              <a:rPr lang="en-US" dirty="0" smtClean="0"/>
              <a:t>(adjusted)</a:t>
            </a:r>
            <a:r>
              <a:rPr dirty="0" smtClean="0"/>
              <a:t>   </a:t>
            </a:r>
            <a:r>
              <a:rPr dirty="0"/>
              <a:t>C) improvised  </a:t>
            </a:r>
            <a:r>
              <a:rPr lang="en-US" dirty="0" smtClean="0"/>
              <a:t>(Created or performed naturally)</a:t>
            </a:r>
            <a:r>
              <a:rPr dirty="0" smtClean="0"/>
              <a:t>  </a:t>
            </a:r>
            <a:r>
              <a:rPr dirty="0"/>
              <a:t>D) exhausted</a:t>
            </a:r>
            <a:br>
              <a:rPr dirty="0"/>
            </a:br>
            <a:r>
              <a:rPr dirty="0"/>
              <a:t/>
            </a:r>
            <a:br>
              <a:rPr dirty="0"/>
            </a:br>
            <a:r>
              <a:rPr dirty="0"/>
              <a:t>3. Rather than clarifying the issue, the report only ____ the debate by introducing vague definitions.</a:t>
            </a:r>
            <a:br>
              <a:rPr dirty="0"/>
            </a:br>
            <a:r>
              <a:rPr dirty="0"/>
              <a:t>    A) foreclosed  </a:t>
            </a:r>
            <a:r>
              <a:rPr lang="en-US" dirty="0" smtClean="0"/>
              <a:t>(Officially Ended)</a:t>
            </a:r>
            <a:r>
              <a:rPr dirty="0" smtClean="0"/>
              <a:t>  </a:t>
            </a:r>
            <a:r>
              <a:rPr dirty="0"/>
              <a:t>B) complicated    C) resolved    D) streamlined</a:t>
            </a:r>
            <a:br>
              <a:rPr dirty="0"/>
            </a:br>
            <a:r>
              <a:rPr dirty="0"/>
              <a:t/>
            </a:r>
            <a:br>
              <a:rPr dirty="0"/>
            </a:br>
            <a:r>
              <a:rPr dirty="0"/>
              <a:t>4. Her criticism was not hostile but ____—a precise attempt to improve the policy’s weak points.</a:t>
            </a:r>
            <a:br>
              <a:rPr dirty="0"/>
            </a:br>
            <a:r>
              <a:rPr dirty="0"/>
              <a:t>    A) </a:t>
            </a:r>
            <a:r>
              <a:rPr dirty="0" smtClean="0"/>
              <a:t>constructive</a:t>
            </a:r>
            <a:r>
              <a:rPr lang="en-US" dirty="0" smtClean="0"/>
              <a:t> (Helpful)</a:t>
            </a:r>
            <a:r>
              <a:rPr dirty="0" smtClean="0"/>
              <a:t>    </a:t>
            </a:r>
            <a:r>
              <a:rPr dirty="0"/>
              <a:t>B) </a:t>
            </a:r>
            <a:r>
              <a:rPr dirty="0" smtClean="0"/>
              <a:t>capricious</a:t>
            </a:r>
            <a:r>
              <a:rPr lang="en-US" dirty="0" smtClean="0"/>
              <a:t> (Impulsive and erratic)</a:t>
            </a:r>
            <a:r>
              <a:rPr dirty="0" smtClean="0"/>
              <a:t>    </a:t>
            </a:r>
            <a:r>
              <a:rPr dirty="0"/>
              <a:t>C) vindictive </a:t>
            </a:r>
            <a:r>
              <a:rPr lang="en-US" dirty="0" smtClean="0"/>
              <a:t>(Desire for revenge)</a:t>
            </a:r>
            <a:r>
              <a:rPr dirty="0" smtClean="0"/>
              <a:t>   </a:t>
            </a:r>
            <a:r>
              <a:rPr dirty="0"/>
              <a:t>D) </a:t>
            </a:r>
            <a:r>
              <a:rPr dirty="0" smtClean="0"/>
              <a:t>frivolous</a:t>
            </a:r>
            <a:r>
              <a:rPr lang="en-US" dirty="0" smtClean="0"/>
              <a:t> (Not serious)</a:t>
            </a:r>
            <a:r>
              <a:rPr dirty="0"/>
              <a:t/>
            </a:r>
            <a:br>
              <a:rPr dirty="0"/>
            </a:br>
            <a:r>
              <a:rPr dirty="0"/>
              <a:t/>
            </a:r>
            <a:br>
              <a:rPr dirty="0"/>
            </a:br>
            <a:r>
              <a:rPr dirty="0"/>
              <a:t>5. The minister’s remarks were intentionally ____; he wanted each side to interpret them in its own favor.</a:t>
            </a:r>
            <a:br>
              <a:rPr dirty="0"/>
            </a:br>
            <a:r>
              <a:rPr dirty="0"/>
              <a:t>    A) unequivocal </a:t>
            </a:r>
            <a:r>
              <a:rPr lang="en-US" dirty="0" smtClean="0"/>
              <a:t>(Clear, unambiguous)</a:t>
            </a:r>
            <a:r>
              <a:rPr dirty="0" smtClean="0"/>
              <a:t>   </a:t>
            </a:r>
            <a:r>
              <a:rPr dirty="0"/>
              <a:t>B) ambiguous  </a:t>
            </a:r>
            <a:r>
              <a:rPr lang="en-US" dirty="0" smtClean="0"/>
              <a:t>(Unclear, vague)</a:t>
            </a:r>
            <a:r>
              <a:rPr dirty="0" smtClean="0"/>
              <a:t>  </a:t>
            </a:r>
            <a:r>
              <a:rPr dirty="0"/>
              <a:t>C) </a:t>
            </a:r>
            <a:r>
              <a:rPr dirty="0" smtClean="0"/>
              <a:t>trenchant</a:t>
            </a:r>
            <a:r>
              <a:rPr lang="en-US" dirty="0" smtClean="0"/>
              <a:t> ( Clear, Sharp)</a:t>
            </a:r>
            <a:r>
              <a:rPr dirty="0" smtClean="0"/>
              <a:t>    </a:t>
            </a:r>
            <a:r>
              <a:rPr dirty="0"/>
              <a:t>D) </a:t>
            </a:r>
            <a:r>
              <a:rPr dirty="0" smtClean="0"/>
              <a:t>literal</a:t>
            </a:r>
            <a:r>
              <a:rPr lang="en-US" dirty="0" smtClean="0"/>
              <a:t> (Used to emphasize accuracy)</a:t>
            </a:r>
            <a:r>
              <a:rPr dirty="0"/>
              <a:t/>
            </a:r>
            <a:br>
              <a:rPr dirty="0"/>
            </a:br>
            <a:r>
              <a:rPr dirty="0"/>
              <a:t>6. The committee’s decision to delay action was widely seen as ____; it signaled fear of accountability.</a:t>
            </a:r>
            <a:br>
              <a:rPr dirty="0"/>
            </a:br>
            <a:r>
              <a:rPr dirty="0"/>
              <a:t>    A) prudent </a:t>
            </a:r>
            <a:r>
              <a:rPr lang="en-US" dirty="0" smtClean="0"/>
              <a:t>( Showing careful judgement)</a:t>
            </a:r>
            <a:r>
              <a:rPr dirty="0" smtClean="0"/>
              <a:t>   </a:t>
            </a:r>
            <a:r>
              <a:rPr dirty="0"/>
              <a:t>B) </a:t>
            </a:r>
            <a:r>
              <a:rPr dirty="0" smtClean="0"/>
              <a:t>timorous</a:t>
            </a:r>
            <a:r>
              <a:rPr lang="en-US" dirty="0" smtClean="0"/>
              <a:t> (Lack of confidence)</a:t>
            </a:r>
            <a:r>
              <a:rPr dirty="0" smtClean="0"/>
              <a:t>    </a:t>
            </a:r>
            <a:r>
              <a:rPr dirty="0"/>
              <a:t>C) innovative    D) transparent</a:t>
            </a:r>
            <a:br>
              <a:rPr dirty="0"/>
            </a:br>
            <a:r>
              <a:rPr dirty="0"/>
              <a:t/>
            </a:r>
            <a:br>
              <a:rPr dirty="0"/>
            </a:br>
            <a:r>
              <a:rPr dirty="0"/>
              <a:t>7. The consultant’s recommendations were ____ with jargon, but offered little that was practically usable.</a:t>
            </a:r>
            <a:br>
              <a:rPr dirty="0"/>
            </a:br>
            <a:r>
              <a:rPr dirty="0"/>
              <a:t>    A) replete    B) bereft </a:t>
            </a:r>
            <a:r>
              <a:rPr lang="en-US" dirty="0" smtClean="0"/>
              <a:t>(Deprived of)</a:t>
            </a:r>
            <a:r>
              <a:rPr dirty="0" smtClean="0"/>
              <a:t>   </a:t>
            </a:r>
            <a:r>
              <a:rPr dirty="0"/>
              <a:t>C) immune    D) parallel</a:t>
            </a:r>
            <a:br>
              <a:rPr dirty="0"/>
            </a:br>
            <a:r>
              <a:rPr dirty="0"/>
              <a:t/>
            </a:r>
            <a:br>
              <a:rPr dirty="0"/>
            </a:br>
            <a:r>
              <a:rPr dirty="0"/>
              <a:t>8. Though the evidence appeared strong, a single overlooked detail could ____ the entire case.</a:t>
            </a:r>
            <a:br>
              <a:rPr dirty="0"/>
            </a:br>
            <a:r>
              <a:rPr dirty="0"/>
              <a:t>    A) corroborate    B) undermine    C) expedite    D) ornament</a:t>
            </a:r>
            <a:br>
              <a:rPr dirty="0"/>
            </a:br>
            <a:r>
              <a:rPr dirty="0"/>
              <a:t/>
            </a:r>
            <a:br>
              <a:rPr dirty="0"/>
            </a:br>
            <a:r>
              <a:rPr dirty="0"/>
              <a:t>9. The plan’s success depends less on grand vision than on ____ execution at the operational level.</a:t>
            </a:r>
            <a:br>
              <a:rPr dirty="0"/>
            </a:br>
            <a:r>
              <a:rPr dirty="0"/>
              <a:t>    A) meticulous    B) ostentatious    C) haphazard    D) nominal</a:t>
            </a:r>
            <a:br>
              <a:rPr dirty="0"/>
            </a:br>
            <a:r>
              <a:rPr dirty="0"/>
              <a:t/>
            </a:r>
            <a:br>
              <a:rPr dirty="0"/>
            </a:br>
            <a:r>
              <a:rPr dirty="0"/>
              <a:t>10. His argument was persuasive not because it was loud, but because it was ____ and well supported.</a:t>
            </a:r>
            <a:br>
              <a:rPr dirty="0"/>
            </a:br>
            <a:r>
              <a:rPr dirty="0"/>
              <a:t>    A) shrill    B) coherent    C) erratic    D) nebulous</a:t>
            </a:r>
            <a:br>
              <a:rPr dirty="0"/>
            </a:br>
            <a:endParaRPr dirty="0"/>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Practice — Sentence Completion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Sentence Completion MCQs (1–10)</a:t>
            </a:r>
          </a:p>
        </p:txBody>
      </p:sp>
      <p:sp>
        <p:nvSpPr>
          <p:cNvPr id="5" name="TextBox 4"/>
          <p:cNvSpPr txBox="1"/>
          <p:nvPr/>
        </p:nvSpPr>
        <p:spPr>
          <a:xfrm>
            <a:off x="777240" y="1620982"/>
            <a:ext cx="10972800" cy="3677482"/>
          </a:xfrm>
          <a:prstGeom prst="rect">
            <a:avLst/>
          </a:prstGeom>
          <a:noFill/>
        </p:spPr>
        <p:txBody>
          <a:bodyPr wrap="square">
            <a:spAutoFit/>
          </a:bodyPr>
          <a:lstStyle/>
          <a:p>
            <a:pPr>
              <a:lnSpc>
                <a:spcPct val="112000"/>
              </a:lnSpc>
              <a:defRPr sz="1600">
                <a:solidFill>
                  <a:srgbClr val="FFFFFF"/>
                </a:solidFill>
                <a:latin typeface="Calibri"/>
              </a:defRPr>
            </a:pPr>
            <a:r>
              <a:rPr dirty="0"/>
              <a:t/>
            </a:r>
            <a:br>
              <a:rPr dirty="0"/>
            </a:br>
            <a:r>
              <a:rPr dirty="0"/>
              <a:t>    </a:t>
            </a:r>
            <a:br>
              <a:rPr dirty="0"/>
            </a:br>
            <a:r>
              <a:rPr dirty="0"/>
              <a:t/>
            </a:r>
            <a:br>
              <a:rPr dirty="0"/>
            </a:br>
            <a:r>
              <a:rPr dirty="0"/>
              <a:t>8. Though the evidence appeared strong, a single overlooked detail could ____ the entire case.</a:t>
            </a:r>
            <a:br>
              <a:rPr dirty="0"/>
            </a:br>
            <a:r>
              <a:rPr dirty="0"/>
              <a:t>    A) </a:t>
            </a:r>
            <a:r>
              <a:rPr dirty="0" smtClean="0"/>
              <a:t>corroborate</a:t>
            </a:r>
            <a:r>
              <a:rPr lang="en-US" dirty="0" smtClean="0"/>
              <a:t>(Confirm)</a:t>
            </a:r>
            <a:r>
              <a:rPr dirty="0" smtClean="0"/>
              <a:t>    </a:t>
            </a:r>
            <a:r>
              <a:rPr dirty="0"/>
              <a:t>B) undermine </a:t>
            </a:r>
            <a:r>
              <a:rPr lang="en-US" dirty="0" smtClean="0"/>
              <a:t>(weaken)</a:t>
            </a:r>
            <a:r>
              <a:rPr dirty="0" smtClean="0"/>
              <a:t>   </a:t>
            </a:r>
            <a:r>
              <a:rPr dirty="0"/>
              <a:t>C) expedite    D) </a:t>
            </a:r>
            <a:r>
              <a:rPr dirty="0" smtClean="0"/>
              <a:t>ornament</a:t>
            </a:r>
            <a:r>
              <a:rPr lang="en-US" dirty="0" smtClean="0"/>
              <a:t> (Decorative, enhance the appearance)</a:t>
            </a:r>
            <a:r>
              <a:rPr dirty="0"/>
              <a:t/>
            </a:r>
            <a:br>
              <a:rPr dirty="0"/>
            </a:br>
            <a:r>
              <a:rPr dirty="0"/>
              <a:t/>
            </a:r>
            <a:br>
              <a:rPr dirty="0"/>
            </a:br>
            <a:r>
              <a:rPr dirty="0"/>
              <a:t>9. The plan’s success depends less on grand vision than on ____ execution at the operational level.</a:t>
            </a:r>
            <a:br>
              <a:rPr dirty="0"/>
            </a:br>
            <a:r>
              <a:rPr dirty="0"/>
              <a:t>    A) </a:t>
            </a:r>
            <a:r>
              <a:rPr dirty="0" smtClean="0"/>
              <a:t>meticulous</a:t>
            </a:r>
            <a:r>
              <a:rPr lang="en-US" dirty="0" smtClean="0"/>
              <a:t> (Careful, thorough)</a:t>
            </a:r>
            <a:r>
              <a:rPr dirty="0" smtClean="0"/>
              <a:t>    </a:t>
            </a:r>
            <a:r>
              <a:rPr dirty="0"/>
              <a:t>B) ostentatious </a:t>
            </a:r>
            <a:r>
              <a:rPr lang="en-US" dirty="0" smtClean="0"/>
              <a:t>(Used to describe behavior show off)</a:t>
            </a:r>
            <a:r>
              <a:rPr dirty="0" smtClean="0"/>
              <a:t>   </a:t>
            </a:r>
            <a:r>
              <a:rPr dirty="0"/>
              <a:t>C) haphazard </a:t>
            </a:r>
            <a:r>
              <a:rPr lang="en-US" dirty="0" smtClean="0"/>
              <a:t>(Disorder)</a:t>
            </a:r>
            <a:r>
              <a:rPr dirty="0" smtClean="0"/>
              <a:t>   </a:t>
            </a:r>
            <a:r>
              <a:rPr dirty="0"/>
              <a:t>D) </a:t>
            </a:r>
            <a:r>
              <a:rPr dirty="0" smtClean="0"/>
              <a:t>nominal</a:t>
            </a:r>
            <a:r>
              <a:rPr lang="en-US" dirty="0" smtClean="0"/>
              <a:t>(Very small)</a:t>
            </a:r>
            <a:r>
              <a:rPr dirty="0"/>
              <a:t/>
            </a:r>
            <a:br>
              <a:rPr dirty="0"/>
            </a:br>
            <a:r>
              <a:rPr dirty="0"/>
              <a:t/>
            </a:r>
            <a:br>
              <a:rPr dirty="0"/>
            </a:br>
            <a:r>
              <a:rPr dirty="0"/>
              <a:t>10. His argument was persuasive </a:t>
            </a:r>
            <a:r>
              <a:rPr lang="en-US" dirty="0" smtClean="0"/>
              <a:t>(Able to convince) </a:t>
            </a:r>
            <a:r>
              <a:rPr dirty="0" smtClean="0"/>
              <a:t>not </a:t>
            </a:r>
            <a:r>
              <a:rPr dirty="0"/>
              <a:t>because it was loud, but because it was ____ and well supported.</a:t>
            </a:r>
            <a:br>
              <a:rPr dirty="0"/>
            </a:br>
            <a:r>
              <a:rPr dirty="0"/>
              <a:t>    A) shrill </a:t>
            </a:r>
            <a:r>
              <a:rPr lang="en-US" dirty="0" smtClean="0"/>
              <a:t>(High pitched)</a:t>
            </a:r>
            <a:r>
              <a:rPr dirty="0" smtClean="0"/>
              <a:t>   </a:t>
            </a:r>
            <a:r>
              <a:rPr dirty="0"/>
              <a:t>B) </a:t>
            </a:r>
            <a:r>
              <a:rPr dirty="0" smtClean="0"/>
              <a:t>coherent</a:t>
            </a:r>
            <a:r>
              <a:rPr lang="en-US" dirty="0" smtClean="0"/>
              <a:t> (Logical, consistent)</a:t>
            </a:r>
            <a:r>
              <a:rPr dirty="0" smtClean="0"/>
              <a:t>    </a:t>
            </a:r>
            <a:r>
              <a:rPr dirty="0"/>
              <a:t>C) </a:t>
            </a:r>
            <a:r>
              <a:rPr dirty="0" smtClean="0"/>
              <a:t>erratic</a:t>
            </a:r>
            <a:r>
              <a:rPr lang="en-US" dirty="0" smtClean="0"/>
              <a:t> (Unpredictable)</a:t>
            </a:r>
            <a:r>
              <a:rPr dirty="0" smtClean="0"/>
              <a:t>    </a:t>
            </a:r>
            <a:r>
              <a:rPr dirty="0"/>
              <a:t>D) </a:t>
            </a:r>
            <a:r>
              <a:rPr dirty="0" smtClean="0"/>
              <a:t>nebulous</a:t>
            </a:r>
            <a:r>
              <a:rPr lang="en-US" dirty="0" smtClean="0"/>
              <a:t> (Vague, Unclear)</a:t>
            </a:r>
            <a:r>
              <a:rPr dirty="0"/>
              <a:t/>
            </a:r>
            <a:br>
              <a:rPr dirty="0"/>
            </a:br>
            <a:endParaRPr dirty="0"/>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Practice — Sentence Completion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35</a:t>
            </a:r>
          </a:p>
        </p:txBody>
      </p:sp>
    </p:spTree>
    <p:extLst>
      <p:ext uri="{BB962C8B-B14F-4D97-AF65-F5344CB8AC3E}">
        <p14:creationId xmlns:p14="http://schemas.microsoft.com/office/powerpoint/2010/main" val="1599960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Sentence Completion MCQs (11–20)</a:t>
            </a:r>
          </a:p>
        </p:txBody>
      </p:sp>
      <p:sp>
        <p:nvSpPr>
          <p:cNvPr id="5" name="TextBox 4"/>
          <p:cNvSpPr txBox="1"/>
          <p:nvPr/>
        </p:nvSpPr>
        <p:spPr>
          <a:xfrm>
            <a:off x="777240" y="986444"/>
            <a:ext cx="10972800" cy="8641533"/>
          </a:xfrm>
          <a:prstGeom prst="rect">
            <a:avLst/>
          </a:prstGeom>
          <a:noFill/>
        </p:spPr>
        <p:txBody>
          <a:bodyPr wrap="square">
            <a:spAutoFit/>
          </a:bodyPr>
          <a:lstStyle/>
          <a:p>
            <a:pPr>
              <a:lnSpc>
                <a:spcPct val="112000"/>
              </a:lnSpc>
              <a:defRPr sz="1600">
                <a:solidFill>
                  <a:srgbClr val="FFFFFF"/>
                </a:solidFill>
                <a:latin typeface="Calibri"/>
              </a:defRPr>
            </a:pPr>
            <a:r>
              <a:rPr dirty="0"/>
              <a:t>11. The agency’s response was swift, but its long‑term strategy remains ____ and poorly defined.</a:t>
            </a:r>
            <a:br>
              <a:rPr dirty="0"/>
            </a:br>
            <a:r>
              <a:rPr dirty="0"/>
              <a:t>    A) nascent    B) pivotal    C) </a:t>
            </a:r>
            <a:r>
              <a:rPr dirty="0" smtClean="0"/>
              <a:t>conclusive</a:t>
            </a:r>
            <a:r>
              <a:rPr lang="en-US" dirty="0" smtClean="0"/>
              <a:t> (</a:t>
            </a:r>
            <a:r>
              <a:rPr lang="en-US" dirty="0" err="1" smtClean="0"/>
              <a:t>Desicive</a:t>
            </a:r>
            <a:r>
              <a:rPr lang="en-US" dirty="0" smtClean="0"/>
              <a:t>)</a:t>
            </a:r>
            <a:r>
              <a:rPr dirty="0" smtClean="0"/>
              <a:t>    </a:t>
            </a:r>
            <a:r>
              <a:rPr dirty="0"/>
              <a:t>D) ornate</a:t>
            </a:r>
            <a:br>
              <a:rPr dirty="0"/>
            </a:br>
            <a:r>
              <a:rPr dirty="0"/>
              <a:t/>
            </a:r>
            <a:br>
              <a:rPr dirty="0"/>
            </a:br>
            <a:r>
              <a:rPr dirty="0"/>
              <a:t>12. The official’s denial was so ____ that it raised suspicion rather than removing it.</a:t>
            </a:r>
            <a:br>
              <a:rPr dirty="0"/>
            </a:br>
            <a:r>
              <a:rPr dirty="0"/>
              <a:t>    A) </a:t>
            </a:r>
            <a:r>
              <a:rPr dirty="0" smtClean="0"/>
              <a:t>vehement</a:t>
            </a:r>
            <a:r>
              <a:rPr lang="en-US" dirty="0" smtClean="0"/>
              <a:t>( Forceful, intense)</a:t>
            </a:r>
            <a:r>
              <a:rPr dirty="0" smtClean="0"/>
              <a:t>    </a:t>
            </a:r>
            <a:r>
              <a:rPr dirty="0"/>
              <a:t>B) </a:t>
            </a:r>
            <a:r>
              <a:rPr dirty="0" smtClean="0"/>
              <a:t>candid</a:t>
            </a:r>
            <a:r>
              <a:rPr lang="en-US" dirty="0" smtClean="0"/>
              <a:t>(</a:t>
            </a:r>
            <a:r>
              <a:rPr dirty="0" smtClean="0"/>
              <a:t> </a:t>
            </a:r>
            <a:r>
              <a:rPr lang="en-US" dirty="0" smtClean="0"/>
              <a:t>Truthful)</a:t>
            </a:r>
            <a:r>
              <a:rPr dirty="0" smtClean="0"/>
              <a:t>   </a:t>
            </a:r>
            <a:r>
              <a:rPr dirty="0"/>
              <a:t>C) </a:t>
            </a:r>
            <a:r>
              <a:rPr dirty="0" err="1" smtClean="0"/>
              <a:t>erate</a:t>
            </a:r>
            <a:r>
              <a:rPr dirty="0" smtClean="0"/>
              <a:t>    </a:t>
            </a:r>
            <a:r>
              <a:rPr dirty="0"/>
              <a:t>D) </a:t>
            </a:r>
            <a:r>
              <a:rPr dirty="0" smtClean="0"/>
              <a:t>trivial</a:t>
            </a:r>
            <a:r>
              <a:rPr lang="en-US" dirty="0" smtClean="0"/>
              <a:t> (Minor, insignificant)</a:t>
            </a:r>
            <a:r>
              <a:rPr dirty="0"/>
              <a:t/>
            </a:r>
            <a:br>
              <a:rPr dirty="0"/>
            </a:br>
            <a:r>
              <a:rPr dirty="0"/>
              <a:t/>
            </a:r>
            <a:br>
              <a:rPr dirty="0"/>
            </a:br>
            <a:r>
              <a:rPr dirty="0"/>
              <a:t>13. The speaker’s humor was ____; it softened the tension without distracting from the seriousness of the issue.</a:t>
            </a:r>
            <a:br>
              <a:rPr dirty="0"/>
            </a:br>
            <a:r>
              <a:rPr dirty="0"/>
              <a:t>    A) </a:t>
            </a:r>
            <a:r>
              <a:rPr dirty="0" smtClean="0"/>
              <a:t>acerbic</a:t>
            </a:r>
            <a:r>
              <a:rPr lang="en-US" dirty="0" smtClean="0"/>
              <a:t> (Sharp)</a:t>
            </a:r>
            <a:r>
              <a:rPr dirty="0" smtClean="0"/>
              <a:t>    </a:t>
            </a:r>
            <a:r>
              <a:rPr dirty="0"/>
              <a:t>B) </a:t>
            </a:r>
            <a:r>
              <a:rPr dirty="0" smtClean="0"/>
              <a:t>tactful</a:t>
            </a:r>
            <a:r>
              <a:rPr lang="en-US" dirty="0" smtClean="0"/>
              <a:t>(Showing sensitivity, diplomacy)</a:t>
            </a:r>
            <a:r>
              <a:rPr dirty="0" smtClean="0"/>
              <a:t>    </a:t>
            </a:r>
            <a:r>
              <a:rPr dirty="0"/>
              <a:t>C) reckless  </a:t>
            </a:r>
            <a:r>
              <a:rPr lang="en-US" dirty="0" smtClean="0"/>
              <a:t>(Act without thinking about consequences)</a:t>
            </a:r>
            <a:r>
              <a:rPr dirty="0" smtClean="0"/>
              <a:t>  </a:t>
            </a:r>
            <a:r>
              <a:rPr dirty="0"/>
              <a:t>D) </a:t>
            </a:r>
            <a:r>
              <a:rPr dirty="0" smtClean="0"/>
              <a:t>spurious</a:t>
            </a:r>
            <a:r>
              <a:rPr lang="en-US" dirty="0" smtClean="0"/>
              <a:t>(False or fake)</a:t>
            </a:r>
            <a:r>
              <a:rPr dirty="0"/>
              <a:t/>
            </a:r>
            <a:br>
              <a:rPr dirty="0"/>
            </a:br>
            <a:r>
              <a:rPr dirty="0"/>
              <a:t/>
            </a:r>
            <a:br>
              <a:rPr dirty="0"/>
            </a:br>
            <a:r>
              <a:rPr dirty="0"/>
              <a:t>14. While the policy promises efficiency, it may also ____ discretion from field officers who handle complex cases.</a:t>
            </a:r>
            <a:br>
              <a:rPr dirty="0"/>
            </a:br>
            <a:r>
              <a:rPr dirty="0"/>
              <a:t>    A) curtail    B) amplify    C) vindicate    D) neutralize</a:t>
            </a:r>
            <a:br>
              <a:rPr dirty="0"/>
            </a:br>
            <a:r>
              <a:rPr dirty="0"/>
              <a:t/>
            </a:r>
            <a:br>
              <a:rPr dirty="0"/>
            </a:br>
            <a:r>
              <a:rPr dirty="0"/>
              <a:t>15. The judge’s statement was ____: it acknowledged uncertainty and avoided exaggeration.</a:t>
            </a:r>
            <a:br>
              <a:rPr dirty="0"/>
            </a:br>
            <a:r>
              <a:rPr dirty="0"/>
              <a:t>    A) measured    B) rash    C) dogmatic    D) ornamental</a:t>
            </a:r>
            <a:br>
              <a:rPr dirty="0"/>
            </a:br>
            <a:r>
              <a:rPr dirty="0"/>
              <a:t/>
            </a:r>
            <a:br>
              <a:rPr dirty="0"/>
            </a:br>
            <a:r>
              <a:rPr dirty="0"/>
              <a:t>16. The reform agenda will remain symbolic unless it is backed by ____ mechanisms for monitoring performance.</a:t>
            </a:r>
            <a:br>
              <a:rPr dirty="0"/>
            </a:br>
            <a:r>
              <a:rPr dirty="0"/>
              <a:t>    A) tangible    B) mythical    C) incidental    D) ornate</a:t>
            </a:r>
            <a:br>
              <a:rPr dirty="0"/>
            </a:br>
            <a:r>
              <a:rPr dirty="0"/>
              <a:t/>
            </a:r>
            <a:br>
              <a:rPr dirty="0"/>
            </a:br>
            <a:r>
              <a:rPr dirty="0"/>
              <a:t>17. He was praised for his ____ handling of the crisis—firm decisions made under pressure.</a:t>
            </a:r>
            <a:br>
              <a:rPr dirty="0"/>
            </a:br>
            <a:r>
              <a:rPr dirty="0"/>
              <a:t>    A) decisive    B) diffuse    C) superficial    D) lethargic</a:t>
            </a:r>
            <a:br>
              <a:rPr dirty="0"/>
            </a:br>
            <a:r>
              <a:rPr dirty="0"/>
              <a:t/>
            </a:r>
            <a:br>
              <a:rPr dirty="0"/>
            </a:br>
            <a:r>
              <a:rPr dirty="0"/>
              <a:t>18. The journalist refused to ____ the official narrative and instead demanded verifiable evidence.</a:t>
            </a:r>
            <a:br>
              <a:rPr dirty="0"/>
            </a:br>
            <a:r>
              <a:rPr dirty="0"/>
              <a:t>    A) parrot    B) refute    C) cement    D) defer</a:t>
            </a:r>
            <a:br>
              <a:rPr dirty="0"/>
            </a:br>
            <a:r>
              <a:rPr dirty="0"/>
              <a:t/>
            </a:r>
            <a:br>
              <a:rPr dirty="0"/>
            </a:br>
            <a:r>
              <a:rPr dirty="0"/>
              <a:t>19. In an attempt to appear neutral, the statement became so ____ that it communicated almost nothing.</a:t>
            </a:r>
            <a:br>
              <a:rPr dirty="0"/>
            </a:br>
            <a:r>
              <a:rPr dirty="0"/>
              <a:t>    A) eloquent    B) anodyne    C) incendiary    D) specific</a:t>
            </a:r>
            <a:br>
              <a:rPr dirty="0"/>
            </a:br>
            <a:r>
              <a:rPr dirty="0"/>
              <a:t/>
            </a:r>
            <a:br>
              <a:rPr dirty="0"/>
            </a:br>
            <a:r>
              <a:rPr dirty="0"/>
              <a:t>20. The program was designed to ____ inequality, not to eradicate it overnight.</a:t>
            </a:r>
            <a:br>
              <a:rPr dirty="0"/>
            </a:br>
            <a:r>
              <a:rPr dirty="0"/>
              <a:t>    A) exacerbate    B) mitigate    C) dismiss    D) fabricate</a:t>
            </a:r>
            <a:br>
              <a:rPr dirty="0"/>
            </a:br>
            <a:endParaRPr dirty="0"/>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Practice — Sentence Completion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36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Sentence Completion — Answer Key</a:t>
            </a:r>
          </a:p>
        </p:txBody>
      </p:sp>
      <p:sp>
        <p:nvSpPr>
          <p:cNvPr id="5" name="TextBox 4"/>
          <p:cNvSpPr txBox="1"/>
          <p:nvPr/>
        </p:nvSpPr>
        <p:spPr>
          <a:xfrm>
            <a:off x="1005840" y="771283"/>
            <a:ext cx="5120640" cy="4754880"/>
          </a:xfrm>
          <a:prstGeom prst="rect">
            <a:avLst/>
          </a:prstGeom>
          <a:noFill/>
        </p:spPr>
        <p:txBody>
          <a:bodyPr wrap="square">
            <a:spAutoFit/>
          </a:bodyPr>
          <a:lstStyle/>
          <a:p>
            <a:pPr>
              <a:lnSpc>
                <a:spcPct val="112000"/>
              </a:lnSpc>
              <a:defRPr sz="2800">
                <a:solidFill>
                  <a:srgbClr val="FFFFFF"/>
                </a:solidFill>
                <a:latin typeface="Calibri"/>
              </a:defRPr>
            </a:pPr>
            <a:r>
              <a:t>1-B</a:t>
            </a:r>
            <a:br/>
            <a:r>
              <a:t>2-B</a:t>
            </a:r>
            <a:br/>
            <a:r>
              <a:t>3-B</a:t>
            </a:r>
            <a:br/>
            <a:r>
              <a:t>4-A</a:t>
            </a:r>
            <a:br/>
            <a:r>
              <a:t>5-B</a:t>
            </a:r>
            <a:br/>
            <a:r>
              <a:t>6-B</a:t>
            </a:r>
            <a:br/>
            <a:r>
              <a:t>7-A</a:t>
            </a:r>
            <a:br/>
            <a:r>
              <a:t>8-B</a:t>
            </a:r>
            <a:br/>
            <a:r>
              <a:t>9-A</a:t>
            </a:r>
            <a:br/>
            <a:r>
              <a:t>10-B</a:t>
            </a:r>
          </a:p>
        </p:txBody>
      </p:sp>
      <p:sp>
        <p:nvSpPr>
          <p:cNvPr id="6" name="TextBox 5"/>
          <p:cNvSpPr txBox="1"/>
          <p:nvPr/>
        </p:nvSpPr>
        <p:spPr>
          <a:xfrm>
            <a:off x="6522720" y="850392"/>
            <a:ext cx="5120640" cy="4754880"/>
          </a:xfrm>
          <a:prstGeom prst="rect">
            <a:avLst/>
          </a:prstGeom>
          <a:noFill/>
        </p:spPr>
        <p:txBody>
          <a:bodyPr wrap="square">
            <a:spAutoFit/>
          </a:bodyPr>
          <a:lstStyle/>
          <a:p>
            <a:pPr>
              <a:lnSpc>
                <a:spcPct val="112000"/>
              </a:lnSpc>
              <a:defRPr sz="2800">
                <a:solidFill>
                  <a:srgbClr val="FFFFFF"/>
                </a:solidFill>
                <a:latin typeface="Calibri"/>
              </a:defRPr>
            </a:pPr>
            <a:r>
              <a:t>11-A</a:t>
            </a:r>
            <a:br/>
            <a:r>
              <a:t>12-A</a:t>
            </a:r>
            <a:br/>
            <a:r>
              <a:t>13-B</a:t>
            </a:r>
            <a:br/>
            <a:r>
              <a:t>14-A</a:t>
            </a:r>
            <a:br/>
            <a:r>
              <a:t>15-A</a:t>
            </a:r>
            <a:br/>
            <a:r>
              <a:t>16-A</a:t>
            </a:r>
            <a:br/>
            <a:r>
              <a:t>17-A</a:t>
            </a:r>
            <a:br/>
            <a:r>
              <a:t>18-A</a:t>
            </a:r>
            <a:br/>
            <a:r>
              <a:t>19-B</a:t>
            </a:r>
            <a:br/>
            <a:r>
              <a:t>20-B</a:t>
            </a:r>
          </a:p>
        </p:txBody>
      </p:sp>
      <p:sp>
        <p:nvSpPr>
          <p:cNvPr id="7" name="Rounded Rectangle 6"/>
          <p:cNvSpPr/>
          <p:nvPr/>
        </p:nvSpPr>
        <p:spPr>
          <a:xfrm>
            <a:off x="822960" y="5532120"/>
            <a:ext cx="10972800" cy="868680"/>
          </a:xfrm>
          <a:prstGeom prst="roundRect">
            <a:avLst/>
          </a:prstGeom>
          <a:solidFill>
            <a:srgbClr val="0F172A"/>
          </a:solidFill>
          <a:ln w="25400">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97280" y="5715000"/>
            <a:ext cx="10424160" cy="502920"/>
          </a:xfrm>
          <a:prstGeom prst="rect">
            <a:avLst/>
          </a:prstGeom>
          <a:noFill/>
        </p:spPr>
        <p:txBody>
          <a:bodyPr wrap="none">
            <a:spAutoFit/>
          </a:bodyPr>
          <a:lstStyle/>
          <a:p>
            <a:r>
              <a:rPr sz="1800" b="1">
                <a:solidFill>
                  <a:srgbClr val="2DD4BF"/>
                </a:solidFill>
                <a:latin typeface="Calibri"/>
              </a:rPr>
              <a:t>Exam tip</a:t>
            </a:r>
          </a:p>
          <a:p>
            <a:pPr>
              <a:defRPr sz="1600">
                <a:solidFill>
                  <a:srgbClr val="94A3B8"/>
                </a:solidFill>
                <a:latin typeface="Calibri"/>
              </a:defRPr>
            </a:pPr>
            <a:r>
              <a:t>If two options seem correct, choose the one that matches the sentence’s *tone* (positive/negative/neutral).</a:t>
            </a:r>
          </a:p>
        </p:txBody>
      </p:sp>
      <p:sp>
        <p:nvSpPr>
          <p:cNvPr id="9" name="Rectangle 8"/>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Practice — Sentence Completion</a:t>
            </a:r>
          </a:p>
        </p:txBody>
      </p:sp>
      <p:sp>
        <p:nvSpPr>
          <p:cNvPr id="11" name="TextBox 10"/>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37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20617"/>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2850460" cy="523220"/>
          </a:xfrm>
          <a:prstGeom prst="rect">
            <a:avLst/>
          </a:prstGeom>
          <a:noFill/>
        </p:spPr>
        <p:txBody>
          <a:bodyPr wrap="none">
            <a:spAutoFit/>
          </a:bodyPr>
          <a:lstStyle/>
          <a:p>
            <a:r>
              <a:rPr sz="2800" b="1" dirty="0" err="1" smtClean="0">
                <a:solidFill>
                  <a:srgbClr val="FFFFFF"/>
                </a:solidFill>
                <a:latin typeface="Calibri"/>
              </a:rPr>
              <a:t>ule</a:t>
            </a:r>
            <a:r>
              <a:rPr sz="2800" b="1" dirty="0" smtClean="0">
                <a:solidFill>
                  <a:srgbClr val="FFFFFF"/>
                </a:solidFill>
                <a:latin typeface="Calibri"/>
              </a:rPr>
              <a:t> </a:t>
            </a:r>
            <a:r>
              <a:rPr sz="2800" b="1" dirty="0">
                <a:solidFill>
                  <a:srgbClr val="FFFFFF"/>
                </a:solidFill>
                <a:latin typeface="Calibri"/>
              </a:rPr>
              <a:t>4 — Analogies</a:t>
            </a:r>
          </a:p>
        </p:txBody>
      </p:sp>
      <p:sp>
        <p:nvSpPr>
          <p:cNvPr id="5" name="TextBox 4"/>
          <p:cNvSpPr txBox="1"/>
          <p:nvPr/>
        </p:nvSpPr>
        <p:spPr>
          <a:xfrm>
            <a:off x="822960" y="1920240"/>
            <a:ext cx="10972800" cy="2834640"/>
          </a:xfrm>
          <a:prstGeom prst="rect">
            <a:avLst/>
          </a:prstGeom>
          <a:noFill/>
        </p:spPr>
        <p:txBody>
          <a:bodyPr wrap="none">
            <a:spAutoFit/>
          </a:bodyPr>
          <a:lstStyle/>
          <a:p>
            <a:r>
              <a:rPr sz="4400" b="1">
                <a:solidFill>
                  <a:srgbClr val="FFFFFF"/>
                </a:solidFill>
                <a:latin typeface="Calibri"/>
              </a:rPr>
              <a:t>Think in relationships,
not isolated meanings</a:t>
            </a:r>
          </a:p>
          <a:p>
            <a:pPr>
              <a:defRPr sz="2200">
                <a:solidFill>
                  <a:srgbClr val="94A3B8"/>
                </a:solidFill>
                <a:latin typeface="Calibri"/>
              </a:defRPr>
            </a:pPr>
            <a:r>
              <a:t>A : B :: C : D  → same relationship repeats.</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72355" cy="276999"/>
          </a:xfrm>
          <a:prstGeom prst="rect">
            <a:avLst/>
          </a:prstGeom>
          <a:noFill/>
        </p:spPr>
        <p:txBody>
          <a:bodyPr wrap="none">
            <a:spAutoFit/>
          </a:bodyPr>
          <a:lstStyle/>
          <a:p>
            <a:r>
              <a:rPr sz="1200" dirty="0">
                <a:solidFill>
                  <a:srgbClr val="94A3B8"/>
                </a:solidFill>
                <a:latin typeface="Calibri"/>
              </a:rPr>
              <a:t>English for </a:t>
            </a: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Analogies — What They Test</a:t>
            </a:r>
          </a:p>
        </p:txBody>
      </p:sp>
      <p:sp>
        <p:nvSpPr>
          <p:cNvPr id="5" name="TextBox 4"/>
          <p:cNvSpPr txBox="1"/>
          <p:nvPr/>
        </p:nvSpPr>
        <p:spPr>
          <a:xfrm>
            <a:off x="822960" y="1280160"/>
            <a:ext cx="10972800" cy="2468880"/>
          </a:xfrm>
          <a:prstGeom prst="rect">
            <a:avLst/>
          </a:prstGeom>
          <a:noFill/>
        </p:spPr>
        <p:txBody>
          <a:bodyPr wrap="square">
            <a:spAutoFit/>
          </a:bodyPr>
          <a:lstStyle/>
          <a:p>
            <a:pPr>
              <a:lnSpc>
                <a:spcPct val="110000"/>
              </a:lnSpc>
              <a:spcAft>
                <a:spcPts val="600"/>
              </a:spcAft>
              <a:defRPr sz="2200">
                <a:solidFill>
                  <a:srgbClr val="FFFFFF"/>
                </a:solidFill>
                <a:latin typeface="Calibri"/>
              </a:defRPr>
            </a:pPr>
            <a:r>
              <a:t>• Analogies test the ability to identify the **relationship** between two words/ideas.</a:t>
            </a:r>
          </a:p>
          <a:p>
            <a:pPr>
              <a:lnSpc>
                <a:spcPct val="110000"/>
              </a:lnSpc>
              <a:spcAft>
                <a:spcPts val="600"/>
              </a:spcAft>
              <a:defRPr sz="2200">
                <a:solidFill>
                  <a:srgbClr val="FFFFFF"/>
                </a:solidFill>
                <a:latin typeface="Calibri"/>
              </a:defRPr>
            </a:pPr>
            <a:r>
              <a:t>• Focus on relationship type first: synonym, antonym, part–whole, cause–effect, tool–user, category, degree, etc.</a:t>
            </a:r>
          </a:p>
          <a:p>
            <a:pPr>
              <a:lnSpc>
                <a:spcPct val="110000"/>
              </a:lnSpc>
              <a:spcAft>
                <a:spcPts val="600"/>
              </a:spcAft>
              <a:defRPr sz="2200">
                <a:solidFill>
                  <a:srgbClr val="FFFFFF"/>
                </a:solidFill>
                <a:latin typeface="Calibri"/>
              </a:defRPr>
            </a:pPr>
            <a:r>
              <a:t>• Then apply the same relationship to the second pair.</a:t>
            </a:r>
          </a:p>
        </p:txBody>
      </p:sp>
      <p:sp>
        <p:nvSpPr>
          <p:cNvPr id="6" name="Rounded Rectangle 5"/>
          <p:cNvSpPr/>
          <p:nvPr/>
        </p:nvSpPr>
        <p:spPr>
          <a:xfrm>
            <a:off x="822960" y="4114800"/>
            <a:ext cx="10972800" cy="210312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97280" y="4297680"/>
            <a:ext cx="10424160" cy="1737360"/>
          </a:xfrm>
          <a:prstGeom prst="rect">
            <a:avLst/>
          </a:prstGeom>
          <a:noFill/>
        </p:spPr>
        <p:txBody>
          <a:bodyPr wrap="none">
            <a:spAutoFit/>
          </a:bodyPr>
          <a:lstStyle/>
          <a:p>
            <a:r>
              <a:rPr sz="1800" b="1">
                <a:solidFill>
                  <a:srgbClr val="FBBF24"/>
                </a:solidFill>
                <a:latin typeface="Calibri"/>
              </a:rPr>
              <a:t>Formula</a:t>
            </a:r>
          </a:p>
          <a:p>
            <a:pPr>
              <a:defRPr sz="1600">
                <a:solidFill>
                  <a:srgbClr val="94A3B8"/>
                </a:solidFill>
                <a:latin typeface="Calibri"/>
              </a:defRPr>
            </a:pPr>
            <a:r>
              <a:t>A : B :: C : D   → “A is to B as C is to D”</a:t>
            </a:r>
          </a:p>
        </p:txBody>
      </p:sp>
      <p:sp>
        <p:nvSpPr>
          <p:cNvPr id="8" name="Rectangle 7"/>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1173719"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4: Analogies</a:t>
            </a:r>
          </a:p>
        </p:txBody>
      </p:sp>
      <p:sp>
        <p:nvSpPr>
          <p:cNvPr id="10" name="TextBox 9"/>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Example — Profession : Workplace</a:t>
            </a:r>
          </a:p>
        </p:txBody>
      </p:sp>
      <p:sp>
        <p:nvSpPr>
          <p:cNvPr id="5" name="Rounded Rectangle 4"/>
          <p:cNvSpPr/>
          <p:nvPr/>
        </p:nvSpPr>
        <p:spPr>
          <a:xfrm>
            <a:off x="822960" y="1280160"/>
            <a:ext cx="10972800" cy="1463040"/>
          </a:xfrm>
          <a:prstGeom prst="roundRect">
            <a:avLst/>
          </a:prstGeom>
          <a:solidFill>
            <a:srgbClr val="0F172A"/>
          </a:solidFill>
          <a:ln w="25400">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97280" y="1463040"/>
            <a:ext cx="10424160" cy="1097280"/>
          </a:xfrm>
          <a:prstGeom prst="rect">
            <a:avLst/>
          </a:prstGeom>
          <a:noFill/>
        </p:spPr>
        <p:txBody>
          <a:bodyPr wrap="none">
            <a:spAutoFit/>
          </a:bodyPr>
          <a:lstStyle/>
          <a:p>
            <a:r>
              <a:rPr sz="1800" b="1">
                <a:solidFill>
                  <a:srgbClr val="2DD4BF"/>
                </a:solidFill>
                <a:latin typeface="Calibri"/>
              </a:rPr>
              <a:t>Example</a:t>
            </a:r>
          </a:p>
          <a:p>
            <a:pPr>
              <a:defRPr sz="1600">
                <a:solidFill>
                  <a:srgbClr val="94A3B8"/>
                </a:solidFill>
                <a:latin typeface="Calibri"/>
              </a:defRPr>
            </a:pPr>
            <a:r>
              <a:t>Teacher : School  ::  Doctor : Hospital</a:t>
            </a:r>
          </a:p>
        </p:txBody>
      </p:sp>
      <p:sp>
        <p:nvSpPr>
          <p:cNvPr id="7" name="TextBox 6"/>
          <p:cNvSpPr txBox="1"/>
          <p:nvPr/>
        </p:nvSpPr>
        <p:spPr>
          <a:xfrm>
            <a:off x="822960" y="2926080"/>
            <a:ext cx="10972800" cy="2560320"/>
          </a:xfrm>
          <a:prstGeom prst="rect">
            <a:avLst/>
          </a:prstGeom>
          <a:noFill/>
        </p:spPr>
        <p:txBody>
          <a:bodyPr wrap="square">
            <a:spAutoFit/>
          </a:bodyPr>
          <a:lstStyle/>
          <a:p>
            <a:pPr>
              <a:lnSpc>
                <a:spcPct val="110000"/>
              </a:lnSpc>
              <a:spcAft>
                <a:spcPts val="600"/>
              </a:spcAft>
              <a:defRPr sz="2200">
                <a:solidFill>
                  <a:srgbClr val="FFFFFF"/>
                </a:solidFill>
                <a:latin typeface="Calibri"/>
              </a:defRPr>
            </a:pPr>
            <a:r>
              <a:t>• Relationship: **profession → workplace**</a:t>
            </a:r>
          </a:p>
          <a:p>
            <a:pPr>
              <a:lnSpc>
                <a:spcPct val="110000"/>
              </a:lnSpc>
              <a:spcAft>
                <a:spcPts val="600"/>
              </a:spcAft>
              <a:defRPr sz="2200">
                <a:solidFill>
                  <a:srgbClr val="FFFFFF"/>
                </a:solidFill>
                <a:latin typeface="Calibri"/>
              </a:defRPr>
            </a:pPr>
            <a:r>
              <a:t>• Check: teacher works in a school; doctor works in a hospital.</a:t>
            </a:r>
          </a:p>
          <a:p>
            <a:pPr>
              <a:lnSpc>
                <a:spcPct val="110000"/>
              </a:lnSpc>
              <a:spcAft>
                <a:spcPts val="600"/>
              </a:spcAft>
              <a:defRPr sz="2200">
                <a:solidFill>
                  <a:srgbClr val="FFFFFF"/>
                </a:solidFill>
                <a:latin typeface="Calibri"/>
              </a:defRPr>
            </a:pPr>
            <a:r>
              <a:t>• Always verify the relationship makes sense for both pairs.</a:t>
            </a:r>
          </a:p>
        </p:txBody>
      </p:sp>
      <p:sp>
        <p:nvSpPr>
          <p:cNvPr id="8" name="Rectangle 7"/>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1173719"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4: Analogies</a:t>
            </a:r>
          </a:p>
        </p:txBody>
      </p:sp>
      <p:sp>
        <p:nvSpPr>
          <p:cNvPr id="10" name="TextBox 9"/>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26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Type 1 — Synonym &amp; Antonym Analogies</a:t>
            </a:r>
          </a:p>
        </p:txBody>
      </p:sp>
      <p:sp>
        <p:nvSpPr>
          <p:cNvPr id="5" name="TextBox 4"/>
          <p:cNvSpPr txBox="1"/>
          <p:nvPr/>
        </p:nvSpPr>
        <p:spPr>
          <a:xfrm>
            <a:off x="822960" y="1280160"/>
            <a:ext cx="10972800" cy="4754880"/>
          </a:xfrm>
          <a:prstGeom prst="rect">
            <a:avLst/>
          </a:prstGeom>
          <a:noFill/>
        </p:spPr>
        <p:txBody>
          <a:bodyPr wrap="square">
            <a:spAutoFit/>
          </a:bodyPr>
          <a:lstStyle/>
          <a:p>
            <a:pPr>
              <a:lnSpc>
                <a:spcPct val="110000"/>
              </a:lnSpc>
              <a:spcAft>
                <a:spcPts val="600"/>
              </a:spcAft>
              <a:defRPr sz="2200">
                <a:solidFill>
                  <a:srgbClr val="FFFFFF"/>
                </a:solidFill>
                <a:latin typeface="Calibri"/>
              </a:defRPr>
            </a:pPr>
            <a:r>
              <a:t>• **Synonym:** Happy : Joyful :: Sad : Unhappy</a:t>
            </a:r>
          </a:p>
          <a:p>
            <a:pPr>
              <a:lnSpc>
                <a:spcPct val="110000"/>
              </a:lnSpc>
              <a:spcAft>
                <a:spcPts val="600"/>
              </a:spcAft>
              <a:defRPr sz="2200">
                <a:solidFill>
                  <a:srgbClr val="FFFFFF"/>
                </a:solidFill>
                <a:latin typeface="Calibri"/>
              </a:defRPr>
            </a:pPr>
            <a:r>
              <a:t>• **Synonym:** Rapid : Fast :: Silent : Quiet</a:t>
            </a:r>
          </a:p>
          <a:p>
            <a:pPr>
              <a:lnSpc>
                <a:spcPct val="110000"/>
              </a:lnSpc>
              <a:spcAft>
                <a:spcPts val="600"/>
              </a:spcAft>
              <a:defRPr sz="2200">
                <a:solidFill>
                  <a:srgbClr val="FFFFFF"/>
                </a:solidFill>
                <a:latin typeface="Calibri"/>
              </a:defRPr>
            </a:pPr>
            <a:r>
              <a:t>• </a:t>
            </a:r>
          </a:p>
          <a:p>
            <a:pPr>
              <a:lnSpc>
                <a:spcPct val="110000"/>
              </a:lnSpc>
              <a:spcAft>
                <a:spcPts val="600"/>
              </a:spcAft>
              <a:defRPr sz="2200">
                <a:solidFill>
                  <a:srgbClr val="FFFFFF"/>
                </a:solidFill>
                <a:latin typeface="Calibri"/>
              </a:defRPr>
            </a:pPr>
            <a:r>
              <a:t>• **Antonym:** Hot : Cold :: Day : Night</a:t>
            </a:r>
          </a:p>
          <a:p>
            <a:pPr>
              <a:lnSpc>
                <a:spcPct val="110000"/>
              </a:lnSpc>
              <a:spcAft>
                <a:spcPts val="600"/>
              </a:spcAft>
              <a:defRPr sz="2200">
                <a:solidFill>
                  <a:srgbClr val="FFFFFF"/>
                </a:solidFill>
                <a:latin typeface="Calibri"/>
              </a:defRPr>
            </a:pPr>
            <a:r>
              <a:t>• **Antonym:** Victory : Defeat :: Accept : Reject</a:t>
            </a:r>
          </a:p>
        </p:txBody>
      </p:sp>
      <p:sp>
        <p:nvSpPr>
          <p:cNvPr id="6" name="Rounded Rectangle 5"/>
          <p:cNvSpPr/>
          <p:nvPr/>
        </p:nvSpPr>
        <p:spPr>
          <a:xfrm>
            <a:off x="822960" y="5486400"/>
            <a:ext cx="10972800" cy="91440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97280" y="5669280"/>
            <a:ext cx="10424160" cy="548640"/>
          </a:xfrm>
          <a:prstGeom prst="rect">
            <a:avLst/>
          </a:prstGeom>
          <a:noFill/>
        </p:spPr>
        <p:txBody>
          <a:bodyPr wrap="none">
            <a:spAutoFit/>
          </a:bodyPr>
          <a:lstStyle/>
          <a:p>
            <a:r>
              <a:rPr sz="1800" b="1">
                <a:solidFill>
                  <a:srgbClr val="FBBF24"/>
                </a:solidFill>
                <a:latin typeface="Calibri"/>
              </a:rPr>
              <a:t>Tip</a:t>
            </a:r>
          </a:p>
          <a:p>
            <a:pPr>
              <a:defRPr sz="1600">
                <a:solidFill>
                  <a:srgbClr val="94A3B8"/>
                </a:solidFill>
                <a:latin typeface="Calibri"/>
              </a:defRPr>
            </a:pPr>
            <a:r>
              <a:t>Don’t mix synonym with degree (warm/hot). Degree analogies are different.</a:t>
            </a:r>
          </a:p>
        </p:txBody>
      </p:sp>
      <p:sp>
        <p:nvSpPr>
          <p:cNvPr id="8" name="Rectangle 7"/>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1173719"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4: Analogies</a:t>
            </a:r>
          </a:p>
        </p:txBody>
      </p:sp>
      <p:sp>
        <p:nvSpPr>
          <p:cNvPr id="10" name="TextBox 9"/>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Type 2 — Part–Whole &amp; Cause–Effect</a:t>
            </a:r>
          </a:p>
        </p:txBody>
      </p:sp>
      <p:sp>
        <p:nvSpPr>
          <p:cNvPr id="5" name="TextBox 4"/>
          <p:cNvSpPr txBox="1"/>
          <p:nvPr/>
        </p:nvSpPr>
        <p:spPr>
          <a:xfrm>
            <a:off x="822960" y="1280160"/>
            <a:ext cx="10972800" cy="5120640"/>
          </a:xfrm>
          <a:prstGeom prst="rect">
            <a:avLst/>
          </a:prstGeom>
          <a:noFill/>
        </p:spPr>
        <p:txBody>
          <a:bodyPr wrap="square">
            <a:spAutoFit/>
          </a:bodyPr>
          <a:lstStyle/>
          <a:p>
            <a:pPr>
              <a:lnSpc>
                <a:spcPct val="110000"/>
              </a:lnSpc>
              <a:spcAft>
                <a:spcPts val="600"/>
              </a:spcAft>
              <a:defRPr sz="2200">
                <a:solidFill>
                  <a:srgbClr val="FFFFFF"/>
                </a:solidFill>
                <a:latin typeface="Calibri"/>
              </a:defRPr>
            </a:pPr>
            <a:r>
              <a:t>• **Part → Whole:** Wheel : Car :: Page : Book</a:t>
            </a:r>
          </a:p>
          <a:p>
            <a:pPr>
              <a:lnSpc>
                <a:spcPct val="110000"/>
              </a:lnSpc>
              <a:spcAft>
                <a:spcPts val="600"/>
              </a:spcAft>
              <a:defRPr sz="2200">
                <a:solidFill>
                  <a:srgbClr val="FFFFFF"/>
                </a:solidFill>
                <a:latin typeface="Calibri"/>
              </a:defRPr>
            </a:pPr>
            <a:r>
              <a:t>• **Part → Whole:** Key : Keyboard :: Soldier : Army</a:t>
            </a:r>
          </a:p>
          <a:p>
            <a:pPr>
              <a:lnSpc>
                <a:spcPct val="110000"/>
              </a:lnSpc>
              <a:spcAft>
                <a:spcPts val="600"/>
              </a:spcAft>
              <a:defRPr sz="2200">
                <a:solidFill>
                  <a:srgbClr val="FFFFFF"/>
                </a:solidFill>
                <a:latin typeface="Calibri"/>
              </a:defRPr>
            </a:pPr>
            <a:r>
              <a:t>• </a:t>
            </a:r>
          </a:p>
          <a:p>
            <a:pPr>
              <a:lnSpc>
                <a:spcPct val="110000"/>
              </a:lnSpc>
              <a:spcAft>
                <a:spcPts val="600"/>
              </a:spcAft>
              <a:defRPr sz="2200">
                <a:solidFill>
                  <a:srgbClr val="FFFFFF"/>
                </a:solidFill>
                <a:latin typeface="Calibri"/>
              </a:defRPr>
            </a:pPr>
            <a:r>
              <a:t>• **Cause → Effect:** Fire : Smoke :: Disease : Weakness</a:t>
            </a:r>
          </a:p>
          <a:p>
            <a:pPr>
              <a:lnSpc>
                <a:spcPct val="110000"/>
              </a:lnSpc>
              <a:spcAft>
                <a:spcPts val="600"/>
              </a:spcAft>
              <a:defRPr sz="2200">
                <a:solidFill>
                  <a:srgbClr val="FFFFFF"/>
                </a:solidFill>
                <a:latin typeface="Calibri"/>
              </a:defRPr>
            </a:pPr>
            <a:r>
              <a:t>• **Cause → Effect:** Training : Skill :: Neglect : Failure</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1173719"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4: Analogies</a:t>
            </a: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28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Type 3 — Object–Function &amp; Worker–Tool</a:t>
            </a:r>
          </a:p>
        </p:txBody>
      </p:sp>
      <p:sp>
        <p:nvSpPr>
          <p:cNvPr id="5" name="TextBox 4"/>
          <p:cNvSpPr txBox="1"/>
          <p:nvPr/>
        </p:nvSpPr>
        <p:spPr>
          <a:xfrm>
            <a:off x="822960" y="1280160"/>
            <a:ext cx="10972800" cy="5120640"/>
          </a:xfrm>
          <a:prstGeom prst="rect">
            <a:avLst/>
          </a:prstGeom>
          <a:noFill/>
        </p:spPr>
        <p:txBody>
          <a:bodyPr wrap="square">
            <a:spAutoFit/>
          </a:bodyPr>
          <a:lstStyle/>
          <a:p>
            <a:pPr>
              <a:lnSpc>
                <a:spcPct val="110000"/>
              </a:lnSpc>
              <a:spcAft>
                <a:spcPts val="600"/>
              </a:spcAft>
              <a:defRPr sz="2200">
                <a:solidFill>
                  <a:srgbClr val="FFFFFF"/>
                </a:solidFill>
                <a:latin typeface="Calibri"/>
              </a:defRPr>
            </a:pPr>
            <a:r>
              <a:t>• **Object → Function:** Pen : Write :: Knife : Cut</a:t>
            </a:r>
          </a:p>
          <a:p>
            <a:pPr>
              <a:lnSpc>
                <a:spcPct val="110000"/>
              </a:lnSpc>
              <a:spcAft>
                <a:spcPts val="600"/>
              </a:spcAft>
              <a:defRPr sz="2200">
                <a:solidFill>
                  <a:srgbClr val="FFFFFF"/>
                </a:solidFill>
                <a:latin typeface="Calibri"/>
              </a:defRPr>
            </a:pPr>
            <a:r>
              <a:t>• **Object → Function:** Radar : Detect :: Vaccine : Prevent</a:t>
            </a:r>
          </a:p>
          <a:p>
            <a:pPr>
              <a:lnSpc>
                <a:spcPct val="110000"/>
              </a:lnSpc>
              <a:spcAft>
                <a:spcPts val="600"/>
              </a:spcAft>
              <a:defRPr sz="2200">
                <a:solidFill>
                  <a:srgbClr val="FFFFFF"/>
                </a:solidFill>
                <a:latin typeface="Calibri"/>
              </a:defRPr>
            </a:pPr>
            <a:r>
              <a:t>• </a:t>
            </a:r>
          </a:p>
          <a:p>
            <a:pPr>
              <a:lnSpc>
                <a:spcPct val="110000"/>
              </a:lnSpc>
              <a:spcAft>
                <a:spcPts val="600"/>
              </a:spcAft>
              <a:defRPr sz="2200">
                <a:solidFill>
                  <a:srgbClr val="FFFFFF"/>
                </a:solidFill>
                <a:latin typeface="Calibri"/>
              </a:defRPr>
            </a:pPr>
            <a:r>
              <a:t>• **Worker → Tool:** Carpenter : Saw :: Writer : Pen</a:t>
            </a:r>
          </a:p>
          <a:p>
            <a:pPr>
              <a:lnSpc>
                <a:spcPct val="110000"/>
              </a:lnSpc>
              <a:spcAft>
                <a:spcPts val="600"/>
              </a:spcAft>
              <a:defRPr sz="2200">
                <a:solidFill>
                  <a:srgbClr val="FFFFFF"/>
                </a:solidFill>
                <a:latin typeface="Calibri"/>
              </a:defRPr>
            </a:pPr>
            <a:r>
              <a:t>• **Worker → Tool:** Surgeon : Scalpel :: Analyst : Spreadsheet</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1173719"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4: Analogies</a:t>
            </a: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29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Type 4 — Category &amp; Gender Relationship</a:t>
            </a:r>
          </a:p>
        </p:txBody>
      </p:sp>
      <p:sp>
        <p:nvSpPr>
          <p:cNvPr id="5" name="TextBox 4"/>
          <p:cNvSpPr txBox="1"/>
          <p:nvPr/>
        </p:nvSpPr>
        <p:spPr>
          <a:xfrm>
            <a:off x="822960" y="1280160"/>
            <a:ext cx="10972800" cy="5120640"/>
          </a:xfrm>
          <a:prstGeom prst="rect">
            <a:avLst/>
          </a:prstGeom>
          <a:noFill/>
        </p:spPr>
        <p:txBody>
          <a:bodyPr wrap="square">
            <a:spAutoFit/>
          </a:bodyPr>
          <a:lstStyle/>
          <a:p>
            <a:pPr>
              <a:lnSpc>
                <a:spcPct val="110000"/>
              </a:lnSpc>
              <a:spcAft>
                <a:spcPts val="600"/>
              </a:spcAft>
              <a:defRPr sz="2200">
                <a:solidFill>
                  <a:srgbClr val="FFFFFF"/>
                </a:solidFill>
                <a:latin typeface="Calibri"/>
              </a:defRPr>
            </a:pPr>
            <a:r>
              <a:t>• **Category:** Rose : Flower :: Apple : Fruit</a:t>
            </a:r>
          </a:p>
          <a:p>
            <a:pPr>
              <a:lnSpc>
                <a:spcPct val="110000"/>
              </a:lnSpc>
              <a:spcAft>
                <a:spcPts val="600"/>
              </a:spcAft>
              <a:defRPr sz="2200">
                <a:solidFill>
                  <a:srgbClr val="FFFFFF"/>
                </a:solidFill>
                <a:latin typeface="Calibri"/>
              </a:defRPr>
            </a:pPr>
            <a:r>
              <a:t>• **Category:** Falcon : Bird :: Tank : Vehicle</a:t>
            </a:r>
          </a:p>
          <a:p>
            <a:pPr>
              <a:lnSpc>
                <a:spcPct val="110000"/>
              </a:lnSpc>
              <a:spcAft>
                <a:spcPts val="600"/>
              </a:spcAft>
              <a:defRPr sz="2200">
                <a:solidFill>
                  <a:srgbClr val="FFFFFF"/>
                </a:solidFill>
                <a:latin typeface="Calibri"/>
              </a:defRPr>
            </a:pPr>
            <a:r>
              <a:t>• </a:t>
            </a:r>
          </a:p>
          <a:p>
            <a:pPr>
              <a:lnSpc>
                <a:spcPct val="110000"/>
              </a:lnSpc>
              <a:spcAft>
                <a:spcPts val="600"/>
              </a:spcAft>
              <a:defRPr sz="2200">
                <a:solidFill>
                  <a:srgbClr val="FFFFFF"/>
                </a:solidFill>
                <a:latin typeface="Calibri"/>
              </a:defRPr>
            </a:pPr>
            <a:r>
              <a:t>• **Gender:** King : Queen :: Lion : Lioness</a:t>
            </a:r>
          </a:p>
          <a:p>
            <a:pPr>
              <a:lnSpc>
                <a:spcPct val="110000"/>
              </a:lnSpc>
              <a:spcAft>
                <a:spcPts val="600"/>
              </a:spcAft>
              <a:defRPr sz="2200">
                <a:solidFill>
                  <a:srgbClr val="FFFFFF"/>
                </a:solidFill>
                <a:latin typeface="Calibri"/>
              </a:defRPr>
            </a:pPr>
            <a:r>
              <a:t>• **Gender:** Actor : Actress :: Hero : Heroine</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1173719"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4: Analogies</a:t>
            </a: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30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Mixed Analogies (Most Common in Exams)</a:t>
            </a:r>
          </a:p>
        </p:txBody>
      </p:sp>
      <p:sp>
        <p:nvSpPr>
          <p:cNvPr id="5" name="Rounded Rectangle 4"/>
          <p:cNvSpPr/>
          <p:nvPr/>
        </p:nvSpPr>
        <p:spPr>
          <a:xfrm>
            <a:off x="822960" y="1280160"/>
            <a:ext cx="10972800" cy="1554480"/>
          </a:xfrm>
          <a:prstGeom prst="roundRect">
            <a:avLst/>
          </a:prstGeom>
          <a:solidFill>
            <a:srgbClr val="0F172A"/>
          </a:solidFill>
          <a:ln w="25400">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97280" y="1463040"/>
            <a:ext cx="10424160" cy="1188720"/>
          </a:xfrm>
          <a:prstGeom prst="rect">
            <a:avLst/>
          </a:prstGeom>
          <a:noFill/>
        </p:spPr>
        <p:txBody>
          <a:bodyPr wrap="none">
            <a:spAutoFit/>
          </a:bodyPr>
          <a:lstStyle/>
          <a:p>
            <a:r>
              <a:rPr sz="1800" b="1">
                <a:solidFill>
                  <a:srgbClr val="F43F5E"/>
                </a:solidFill>
                <a:latin typeface="Calibri"/>
              </a:rPr>
              <a:t>Example</a:t>
            </a:r>
          </a:p>
          <a:p>
            <a:pPr>
              <a:defRPr sz="1600">
                <a:solidFill>
                  <a:srgbClr val="94A3B8"/>
                </a:solidFill>
                <a:latin typeface="Calibri"/>
              </a:defRPr>
            </a:pPr>
            <a:r>
              <a:t>Judge : Court  ::  Teacher : School</a:t>
            </a:r>
          </a:p>
        </p:txBody>
      </p:sp>
      <p:sp>
        <p:nvSpPr>
          <p:cNvPr id="7" name="TextBox 6"/>
          <p:cNvSpPr txBox="1"/>
          <p:nvPr/>
        </p:nvSpPr>
        <p:spPr>
          <a:xfrm>
            <a:off x="822960" y="3108960"/>
            <a:ext cx="10972800" cy="3474720"/>
          </a:xfrm>
          <a:prstGeom prst="rect">
            <a:avLst/>
          </a:prstGeom>
          <a:noFill/>
        </p:spPr>
        <p:txBody>
          <a:bodyPr wrap="square">
            <a:spAutoFit/>
          </a:bodyPr>
          <a:lstStyle/>
          <a:p>
            <a:pPr>
              <a:lnSpc>
                <a:spcPct val="110000"/>
              </a:lnSpc>
              <a:spcAft>
                <a:spcPts val="600"/>
              </a:spcAft>
              <a:defRPr sz="2200">
                <a:solidFill>
                  <a:srgbClr val="FFFFFF"/>
                </a:solidFill>
                <a:latin typeface="Calibri"/>
              </a:defRPr>
            </a:pPr>
            <a:r>
              <a:t>• Some questions combine 2 ideas (e.g., **profession + place**, **object + category**, **cause + result**).</a:t>
            </a:r>
          </a:p>
          <a:p>
            <a:pPr>
              <a:lnSpc>
                <a:spcPct val="110000"/>
              </a:lnSpc>
              <a:spcAft>
                <a:spcPts val="600"/>
              </a:spcAft>
              <a:defRPr sz="2200">
                <a:solidFill>
                  <a:srgbClr val="FFFFFF"/>
                </a:solidFill>
                <a:latin typeface="Calibri"/>
              </a:defRPr>
            </a:pPr>
            <a:r>
              <a:t>• Strategy: name the relationship out loud in 3–4 words before answering.</a:t>
            </a:r>
          </a:p>
          <a:p>
            <a:pPr>
              <a:lnSpc>
                <a:spcPct val="110000"/>
              </a:lnSpc>
              <a:spcAft>
                <a:spcPts val="600"/>
              </a:spcAft>
              <a:defRPr sz="2200">
                <a:solidFill>
                  <a:srgbClr val="FFFFFF"/>
                </a:solidFill>
                <a:latin typeface="Calibri"/>
              </a:defRPr>
            </a:pPr>
            <a:r>
              <a:t>• If multiple choices fit, look for the **closest, most specific** match.</a:t>
            </a:r>
          </a:p>
        </p:txBody>
      </p:sp>
      <p:sp>
        <p:nvSpPr>
          <p:cNvPr id="8" name="Rectangle 7"/>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1173719" cy="276999"/>
          </a:xfrm>
          <a:prstGeom prst="rect">
            <a:avLst/>
          </a:prstGeom>
          <a:noFill/>
        </p:spPr>
        <p:txBody>
          <a:bodyPr wrap="none">
            <a:spAutoFit/>
          </a:bodyPr>
          <a:lstStyle/>
          <a:p>
            <a:r>
              <a:rPr sz="1200" dirty="0" err="1" smtClean="0">
                <a:solidFill>
                  <a:srgbClr val="94A3B8"/>
                </a:solidFill>
                <a:latin typeface="Calibri"/>
              </a:rPr>
              <a:t>ule</a:t>
            </a:r>
            <a:r>
              <a:rPr sz="1200" dirty="0" smtClean="0">
                <a:solidFill>
                  <a:srgbClr val="94A3B8"/>
                </a:solidFill>
                <a:latin typeface="Calibri"/>
              </a:rPr>
              <a:t> </a:t>
            </a:r>
            <a:r>
              <a:rPr sz="1200" dirty="0">
                <a:solidFill>
                  <a:srgbClr val="94A3B8"/>
                </a:solidFill>
                <a:latin typeface="Calibri"/>
              </a:rPr>
              <a:t>4: Analogies</a:t>
            </a:r>
          </a:p>
        </p:txBody>
      </p:sp>
      <p:sp>
        <p:nvSpPr>
          <p:cNvPr id="10" name="TextBox 9"/>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31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Practice Set</a:t>
            </a:r>
          </a:p>
        </p:txBody>
      </p:sp>
      <p:sp>
        <p:nvSpPr>
          <p:cNvPr id="5" name="TextBox 4"/>
          <p:cNvSpPr txBox="1"/>
          <p:nvPr/>
        </p:nvSpPr>
        <p:spPr>
          <a:xfrm>
            <a:off x="822960" y="1280160"/>
            <a:ext cx="10972800" cy="4937760"/>
          </a:xfrm>
          <a:prstGeom prst="rect">
            <a:avLst/>
          </a:prstGeom>
          <a:noFill/>
        </p:spPr>
        <p:txBody>
          <a:bodyPr wrap="square">
            <a:spAutoFit/>
          </a:bodyPr>
          <a:lstStyle/>
          <a:p>
            <a:pPr>
              <a:lnSpc>
                <a:spcPct val="110000"/>
              </a:lnSpc>
              <a:spcAft>
                <a:spcPts val="600"/>
              </a:spcAft>
              <a:defRPr sz="2200">
                <a:solidFill>
                  <a:srgbClr val="FFFFFF"/>
                </a:solidFill>
                <a:latin typeface="Calibri"/>
              </a:defRPr>
            </a:pPr>
            <a:r>
              <a:t>• Eye : See :: Ear : ____</a:t>
            </a:r>
          </a:p>
          <a:p>
            <a:pPr>
              <a:lnSpc>
                <a:spcPct val="110000"/>
              </a:lnSpc>
              <a:spcAft>
                <a:spcPts val="600"/>
              </a:spcAft>
              <a:defRPr sz="2200">
                <a:solidFill>
                  <a:srgbClr val="FFFFFF"/>
                </a:solidFill>
                <a:latin typeface="Calibri"/>
              </a:defRPr>
            </a:pPr>
            <a:r>
              <a:t>• Doctor : Patient :: Teacher : ____</a:t>
            </a:r>
          </a:p>
          <a:p>
            <a:pPr>
              <a:lnSpc>
                <a:spcPct val="110000"/>
              </a:lnSpc>
              <a:spcAft>
                <a:spcPts val="600"/>
              </a:spcAft>
              <a:defRPr sz="2200">
                <a:solidFill>
                  <a:srgbClr val="FFFFFF"/>
                </a:solidFill>
                <a:latin typeface="Calibri"/>
              </a:defRPr>
            </a:pPr>
            <a:r>
              <a:t>• Winter : Cold :: Summer : ____</a:t>
            </a:r>
          </a:p>
          <a:p>
            <a:pPr>
              <a:lnSpc>
                <a:spcPct val="110000"/>
              </a:lnSpc>
              <a:spcAft>
                <a:spcPts val="600"/>
              </a:spcAft>
              <a:defRPr sz="2200">
                <a:solidFill>
                  <a:srgbClr val="FFFFFF"/>
                </a:solidFill>
                <a:latin typeface="Calibri"/>
              </a:defRPr>
            </a:pPr>
            <a:r>
              <a:t>• Root : Tree :: Foundation : ____</a:t>
            </a:r>
          </a:p>
          <a:p>
            <a:pPr>
              <a:lnSpc>
                <a:spcPct val="110000"/>
              </a:lnSpc>
              <a:spcAft>
                <a:spcPts val="600"/>
              </a:spcAft>
              <a:defRPr sz="2200">
                <a:solidFill>
                  <a:srgbClr val="FFFFFF"/>
                </a:solidFill>
                <a:latin typeface="Calibri"/>
              </a:defRPr>
            </a:pPr>
            <a:r>
              <a:t>• Knife : Cut :: Broom : ____</a:t>
            </a:r>
          </a:p>
          <a:p>
            <a:pPr>
              <a:lnSpc>
                <a:spcPct val="110000"/>
              </a:lnSpc>
              <a:spcAft>
                <a:spcPts val="600"/>
              </a:spcAft>
              <a:defRPr sz="2200">
                <a:solidFill>
                  <a:srgbClr val="FFFFFF"/>
                </a:solidFill>
                <a:latin typeface="Calibri"/>
              </a:defRPr>
            </a:pPr>
            <a:r>
              <a:t>• Captain : Ship :: Pilot : ____</a:t>
            </a:r>
          </a:p>
          <a:p>
            <a:pPr>
              <a:lnSpc>
                <a:spcPct val="110000"/>
              </a:lnSpc>
              <a:spcAft>
                <a:spcPts val="600"/>
              </a:spcAft>
              <a:defRPr sz="2200">
                <a:solidFill>
                  <a:srgbClr val="FFFFFF"/>
                </a:solidFill>
                <a:latin typeface="Calibri"/>
              </a:defRPr>
            </a:pPr>
            <a:r>
              <a:t>• Honesty : Virtue :: Theft : ____</a:t>
            </a:r>
          </a:p>
          <a:p>
            <a:pPr>
              <a:lnSpc>
                <a:spcPct val="110000"/>
              </a:lnSpc>
              <a:spcAft>
                <a:spcPts val="600"/>
              </a:spcAft>
              <a:defRPr sz="2200">
                <a:solidFill>
                  <a:srgbClr val="FFFFFF"/>
                </a:solidFill>
                <a:latin typeface="Calibri"/>
              </a:defRPr>
            </a:pPr>
            <a:r>
              <a:t>• Obstacle : Delay :: Investment : ____</a:t>
            </a:r>
          </a:p>
        </p:txBody>
      </p:sp>
      <p:sp>
        <p:nvSpPr>
          <p:cNvPr id="6" name="Rectangle 5"/>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Answers on next slide</a:t>
            </a:r>
          </a:p>
        </p:txBody>
      </p:sp>
      <p:sp>
        <p:nvSpPr>
          <p:cNvPr id="8" name="TextBox 7"/>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32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415" cy="457200"/>
          </a:xfrm>
          <a:prstGeom prst="rect">
            <a:avLst/>
          </a:prstGeom>
          <a:noFill/>
        </p:spPr>
        <p:txBody>
          <a:bodyPr wrap="none">
            <a:spAutoFit/>
          </a:bodyPr>
          <a:lstStyle/>
          <a:p>
            <a:r>
              <a:rPr sz="2800" b="1">
                <a:solidFill>
                  <a:srgbClr val="FFFFFF"/>
                </a:solidFill>
                <a:latin typeface="Calibri"/>
              </a:rPr>
              <a:t>Answer Key + Final Notes</a:t>
            </a:r>
          </a:p>
        </p:txBody>
      </p:sp>
      <p:sp>
        <p:nvSpPr>
          <p:cNvPr id="5" name="TextBox 4"/>
          <p:cNvSpPr txBox="1"/>
          <p:nvPr/>
        </p:nvSpPr>
        <p:spPr>
          <a:xfrm>
            <a:off x="822960" y="1280160"/>
            <a:ext cx="10972800" cy="3200400"/>
          </a:xfrm>
          <a:prstGeom prst="rect">
            <a:avLst/>
          </a:prstGeom>
          <a:noFill/>
        </p:spPr>
        <p:txBody>
          <a:bodyPr wrap="square">
            <a:spAutoFit/>
          </a:bodyPr>
          <a:lstStyle/>
          <a:p>
            <a:pPr>
              <a:lnSpc>
                <a:spcPct val="110000"/>
              </a:lnSpc>
              <a:spcAft>
                <a:spcPts val="600"/>
              </a:spcAft>
              <a:defRPr sz="2200">
                <a:solidFill>
                  <a:srgbClr val="FFFFFF"/>
                </a:solidFill>
                <a:latin typeface="Calibri"/>
              </a:defRPr>
            </a:pPr>
            <a:r>
              <a:t>✓ Ear : **Hear**</a:t>
            </a:r>
          </a:p>
          <a:p>
            <a:pPr>
              <a:lnSpc>
                <a:spcPct val="110000"/>
              </a:lnSpc>
              <a:spcAft>
                <a:spcPts val="600"/>
              </a:spcAft>
              <a:defRPr sz="2200">
                <a:solidFill>
                  <a:srgbClr val="FFFFFF"/>
                </a:solidFill>
                <a:latin typeface="Calibri"/>
              </a:defRPr>
            </a:pPr>
            <a:r>
              <a:t>✓ Teacher : **Student**</a:t>
            </a:r>
          </a:p>
          <a:p>
            <a:pPr>
              <a:lnSpc>
                <a:spcPct val="110000"/>
              </a:lnSpc>
              <a:spcAft>
                <a:spcPts val="600"/>
              </a:spcAft>
              <a:defRPr sz="2200">
                <a:solidFill>
                  <a:srgbClr val="FFFFFF"/>
                </a:solidFill>
                <a:latin typeface="Calibri"/>
              </a:defRPr>
            </a:pPr>
            <a:r>
              <a:t>✓ Summer : **Hot**</a:t>
            </a:r>
          </a:p>
          <a:p>
            <a:pPr>
              <a:lnSpc>
                <a:spcPct val="110000"/>
              </a:lnSpc>
              <a:spcAft>
                <a:spcPts val="600"/>
              </a:spcAft>
              <a:defRPr sz="2200">
                <a:solidFill>
                  <a:srgbClr val="FFFFFF"/>
                </a:solidFill>
                <a:latin typeface="Calibri"/>
              </a:defRPr>
            </a:pPr>
            <a:r>
              <a:t>✓ Foundation : **Building**</a:t>
            </a:r>
          </a:p>
          <a:p>
            <a:pPr>
              <a:lnSpc>
                <a:spcPct val="110000"/>
              </a:lnSpc>
              <a:spcAft>
                <a:spcPts val="600"/>
              </a:spcAft>
              <a:defRPr sz="2200">
                <a:solidFill>
                  <a:srgbClr val="FFFFFF"/>
                </a:solidFill>
                <a:latin typeface="Calibri"/>
              </a:defRPr>
            </a:pPr>
            <a:r>
              <a:t>✓ Broom : **Sweep**</a:t>
            </a:r>
          </a:p>
          <a:p>
            <a:pPr>
              <a:lnSpc>
                <a:spcPct val="110000"/>
              </a:lnSpc>
              <a:spcAft>
                <a:spcPts val="600"/>
              </a:spcAft>
              <a:defRPr sz="2200">
                <a:solidFill>
                  <a:srgbClr val="FFFFFF"/>
                </a:solidFill>
                <a:latin typeface="Calibri"/>
              </a:defRPr>
            </a:pPr>
            <a:r>
              <a:t>✓ Pilot : **Plane/Aircraft**</a:t>
            </a:r>
          </a:p>
          <a:p>
            <a:pPr>
              <a:lnSpc>
                <a:spcPct val="110000"/>
              </a:lnSpc>
              <a:spcAft>
                <a:spcPts val="600"/>
              </a:spcAft>
              <a:defRPr sz="2200">
                <a:solidFill>
                  <a:srgbClr val="FFFFFF"/>
                </a:solidFill>
                <a:latin typeface="Calibri"/>
              </a:defRPr>
            </a:pPr>
            <a:r>
              <a:t>✓ Theft : **Crime/Vice**</a:t>
            </a:r>
          </a:p>
          <a:p>
            <a:pPr>
              <a:lnSpc>
                <a:spcPct val="110000"/>
              </a:lnSpc>
              <a:spcAft>
                <a:spcPts val="600"/>
              </a:spcAft>
              <a:defRPr sz="2200">
                <a:solidFill>
                  <a:srgbClr val="FFFFFF"/>
                </a:solidFill>
                <a:latin typeface="Calibri"/>
              </a:defRPr>
            </a:pPr>
            <a:r>
              <a:t>✓ Investment : **Growth/Profit**</a:t>
            </a:r>
          </a:p>
        </p:txBody>
      </p:sp>
      <p:sp>
        <p:nvSpPr>
          <p:cNvPr id="6" name="Rounded Rectangle 5"/>
          <p:cNvSpPr/>
          <p:nvPr/>
        </p:nvSpPr>
        <p:spPr>
          <a:xfrm>
            <a:off x="822960" y="4663440"/>
            <a:ext cx="10972800" cy="173736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97280" y="4846320"/>
            <a:ext cx="10424160" cy="1371600"/>
          </a:xfrm>
          <a:prstGeom prst="rect">
            <a:avLst/>
          </a:prstGeom>
          <a:noFill/>
        </p:spPr>
        <p:txBody>
          <a:bodyPr wrap="none">
            <a:spAutoFit/>
          </a:bodyPr>
          <a:lstStyle/>
          <a:p>
            <a:r>
              <a:rPr sz="1800" b="1">
                <a:solidFill>
                  <a:srgbClr val="38BDF8"/>
                </a:solidFill>
                <a:latin typeface="Calibri"/>
              </a:rPr>
              <a:t>How to improve fast</a:t>
            </a:r>
          </a:p>
          <a:p>
            <a:pPr>
              <a:defRPr sz="1600">
                <a:solidFill>
                  <a:srgbClr val="94A3B8"/>
                </a:solidFill>
                <a:latin typeface="Calibri"/>
              </a:defRPr>
            </a:pPr>
            <a:r>
              <a:t>Make a one‑page list of: (1) preposition collocations, (2) top 30 prefixes/suffixes, (3) analogy types.</a:t>
            </a:r>
            <a:br/>
            <a:r>
              <a:t>Revise it daily for 10 minutes.</a:t>
            </a:r>
          </a:p>
        </p:txBody>
      </p:sp>
      <p:sp>
        <p:nvSpPr>
          <p:cNvPr id="8" name="Rectangle 7"/>
          <p:cNvSpPr/>
          <p:nvPr/>
        </p:nvSpPr>
        <p:spPr>
          <a:xfrm>
            <a:off x="548640" y="6400800"/>
            <a:ext cx="11094415"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1317990" cy="276999"/>
          </a:xfrm>
          <a:prstGeom prst="rect">
            <a:avLst/>
          </a:prstGeom>
          <a:noFill/>
        </p:spPr>
        <p:txBody>
          <a:bodyPr wrap="none">
            <a:spAutoFit/>
          </a:bodyPr>
          <a:lstStyle/>
          <a:p>
            <a:r>
              <a:rPr sz="1200" dirty="0">
                <a:solidFill>
                  <a:srgbClr val="94A3B8"/>
                </a:solidFill>
                <a:latin typeface="Calibri"/>
              </a:rPr>
              <a:t>End — English for </a:t>
            </a:r>
          </a:p>
        </p:txBody>
      </p:sp>
      <p:sp>
        <p:nvSpPr>
          <p:cNvPr id="10" name="TextBox 9"/>
          <p:cNvSpPr txBox="1"/>
          <p:nvPr/>
        </p:nvSpPr>
        <p:spPr>
          <a:xfrm>
            <a:off x="11094415" y="6446520"/>
            <a:ext cx="548640" cy="320040"/>
          </a:xfrm>
          <a:prstGeom prst="rect">
            <a:avLst/>
          </a:prstGeom>
          <a:noFill/>
        </p:spPr>
        <p:txBody>
          <a:bodyPr wrap="none">
            <a:spAutoFit/>
          </a:bodyPr>
          <a:lstStyle/>
          <a:p>
            <a:pPr algn="r"/>
            <a:r>
              <a:rPr sz="1200">
                <a:solidFill>
                  <a:srgbClr val="94A3B8"/>
                </a:solidFill>
                <a:latin typeface="Calibri"/>
              </a:rPr>
              <a:t>33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20617"/>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GAT-Level Reading Comprehension (5 Passages + 50 MCQs)</a:t>
            </a:r>
          </a:p>
        </p:txBody>
      </p:sp>
      <p:sp>
        <p:nvSpPr>
          <p:cNvPr id="5" name="TextBox 4"/>
          <p:cNvSpPr txBox="1"/>
          <p:nvPr/>
        </p:nvSpPr>
        <p:spPr>
          <a:xfrm>
            <a:off x="822960" y="1920240"/>
            <a:ext cx="10972800" cy="2377440"/>
          </a:xfrm>
          <a:prstGeom prst="rect">
            <a:avLst/>
          </a:prstGeom>
          <a:noFill/>
        </p:spPr>
        <p:txBody>
          <a:bodyPr wrap="square">
            <a:spAutoFit/>
          </a:bodyPr>
          <a:lstStyle/>
          <a:p>
            <a:pPr>
              <a:lnSpc>
                <a:spcPct val="115000"/>
              </a:lnSpc>
              <a:defRPr sz="2400">
                <a:solidFill>
                  <a:srgbClr val="94A3B8"/>
                </a:solidFill>
                <a:latin typeface="Calibri"/>
              </a:defRPr>
            </a:pPr>
            <a:r>
              <a:t>Standard question types: main idea, inference, author's purpose, tone/attitude, detail, vocabulary-in-context, and logical function.</a:t>
            </a:r>
            <a:br/>
            <a:r>
              <a:t>Attempt under time pressure: ~2–3 minutes per passage.</a:t>
            </a:r>
          </a:p>
        </p:txBody>
      </p:sp>
      <p:sp>
        <p:nvSpPr>
          <p:cNvPr id="6" name="Rounded Rectangle 5"/>
          <p:cNvSpPr/>
          <p:nvPr/>
        </p:nvSpPr>
        <p:spPr>
          <a:xfrm>
            <a:off x="822960" y="4754880"/>
            <a:ext cx="10972800" cy="146304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97280" y="4937760"/>
            <a:ext cx="10424160" cy="1097280"/>
          </a:xfrm>
          <a:prstGeom prst="rect">
            <a:avLst/>
          </a:prstGeom>
          <a:noFill/>
        </p:spPr>
        <p:txBody>
          <a:bodyPr wrap="none">
            <a:spAutoFit/>
          </a:bodyPr>
          <a:lstStyle/>
          <a:p>
            <a:r>
              <a:rPr sz="1800" b="1">
                <a:solidFill>
                  <a:srgbClr val="FBBF24"/>
                </a:solidFill>
                <a:latin typeface="Calibri"/>
              </a:rPr>
              <a:t>How to read like a topper</a:t>
            </a:r>
          </a:p>
          <a:p>
            <a:pPr>
              <a:defRPr sz="1600">
                <a:solidFill>
                  <a:srgbClr val="94A3B8"/>
                </a:solidFill>
                <a:latin typeface="Calibri"/>
              </a:defRPr>
            </a:pPr>
            <a:r>
              <a:t>1) Identify claim vs evidence  2) Note contrast words (however, yet)  3) Predict answers before seeing options.</a:t>
            </a:r>
          </a:p>
        </p:txBody>
      </p:sp>
      <p:sp>
        <p:nvSpPr>
          <p:cNvPr id="8" name="Rectangle 7"/>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10" name="TextBox 9"/>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37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1 — Policy Reforms &amp; Implementation Gaps</a:t>
            </a:r>
          </a:p>
        </p:txBody>
      </p:sp>
      <p:sp>
        <p:nvSpPr>
          <p:cNvPr id="5" name="Rounded Rectangle 4"/>
          <p:cNvSpPr/>
          <p:nvPr/>
        </p:nvSpPr>
        <p:spPr>
          <a:xfrm>
            <a:off x="777240" y="1005840"/>
            <a:ext cx="10972800" cy="77724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51560" y="1188720"/>
            <a:ext cx="10424160" cy="411480"/>
          </a:xfrm>
          <a:prstGeom prst="rect">
            <a:avLst/>
          </a:prstGeom>
          <a:noFill/>
        </p:spPr>
        <p:txBody>
          <a:bodyPr wrap="none">
            <a:spAutoFit/>
          </a:bodyPr>
          <a:lstStyle/>
          <a:p>
            <a:r>
              <a:rPr sz="1800" b="1">
                <a:solidFill>
                  <a:srgbClr val="FBBF24"/>
                </a:solidFill>
                <a:latin typeface="Calibri"/>
              </a:rPr>
              <a:t>Read carefully</a:t>
            </a:r>
          </a:p>
          <a:p>
            <a:pPr>
              <a:defRPr sz="1600">
                <a:solidFill>
                  <a:srgbClr val="94A3B8"/>
                </a:solidFill>
                <a:latin typeface="Calibri"/>
              </a:defRPr>
            </a:pPr>
            <a:r>
              <a:t>Then answer 10 MCQs (GAT level): include tone, inference, main idea, vocabulary-in-context.</a:t>
            </a:r>
          </a:p>
        </p:txBody>
      </p:sp>
      <p:sp>
        <p:nvSpPr>
          <p:cNvPr id="7" name="TextBox 6"/>
          <p:cNvSpPr txBox="1"/>
          <p:nvPr/>
        </p:nvSpPr>
        <p:spPr>
          <a:xfrm>
            <a:off x="777240" y="1874519"/>
            <a:ext cx="10972800" cy="4480560"/>
          </a:xfrm>
          <a:prstGeom prst="rect">
            <a:avLst/>
          </a:prstGeom>
          <a:noFill/>
        </p:spPr>
        <p:txBody>
          <a:bodyPr wrap="square">
            <a:spAutoFit/>
          </a:bodyPr>
          <a:lstStyle/>
          <a:p>
            <a:pPr>
              <a:lnSpc>
                <a:spcPct val="115000"/>
              </a:lnSpc>
              <a:defRPr sz="2000">
                <a:solidFill>
                  <a:srgbClr val="E2E8F0"/>
                </a:solidFill>
                <a:latin typeface="Calibri"/>
              </a:defRPr>
            </a:pPr>
            <a:r>
              <a:t>In many public-sector reforms, the most persuasive pages are not the executive summary but the implementation plan. Governments frequently announce ambitious targets—digitizing records, standardizing procurement, or expanding social services—yet the outcomes remain uneven. The gap is rarely caused by a lack of laws; rather, it stems from weak incentives and unclear accountability. When agencies are evaluated by how much money they spend instead of what they deliver, “progress” becomes a bookkeeping exercise. Some observers argue that the remedy is simply more funding, but additional resources can magnify inefficiency if processes stay opaque. A more durable approach is to publish performance indicators, simplify procedures, and reward mid-level managers who solve operational problems. Reform, then, is less a single decision than a continuing negotiation between ideals and institutions.</a:t>
            </a:r>
          </a:p>
        </p:txBody>
      </p:sp>
      <p:sp>
        <p:nvSpPr>
          <p:cNvPr id="8" name="Rectangle 7"/>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10" name="TextBox 9"/>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38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1 — Policy Reforms &amp; Implementation Gaps — MCQs (1–5)</a:t>
            </a:r>
          </a:p>
        </p:txBody>
      </p:sp>
      <p:sp>
        <p:nvSpPr>
          <p:cNvPr id="5" name="TextBox 4"/>
          <p:cNvSpPr txBox="1"/>
          <p:nvPr/>
        </p:nvSpPr>
        <p:spPr>
          <a:xfrm>
            <a:off x="777240" y="1143000"/>
            <a:ext cx="10972800" cy="5166360"/>
          </a:xfrm>
          <a:prstGeom prst="rect">
            <a:avLst/>
          </a:prstGeom>
          <a:noFill/>
        </p:spPr>
        <p:txBody>
          <a:bodyPr wrap="square">
            <a:spAutoFit/>
          </a:bodyPr>
          <a:lstStyle/>
          <a:p>
            <a:pPr>
              <a:lnSpc>
                <a:spcPct val="115000"/>
              </a:lnSpc>
              <a:defRPr sz="1600">
                <a:solidFill>
                  <a:srgbClr val="FFFFFF"/>
                </a:solidFill>
                <a:latin typeface="Calibri"/>
              </a:defRPr>
            </a:pPr>
            <a:r>
              <a:t>1. The primary purpose of the passage is to:</a:t>
            </a:r>
            <a:br/>
            <a:r>
              <a:t>    A) describe why reforms fail despite good laws    B) argue that funding is the only solution    C) explain why laws are unnecessary    D) criticize digitization as harmful</a:t>
            </a:r>
            <a:br/>
            <a:r>
              <a:t/>
            </a:r>
            <a:br/>
            <a:r>
              <a:t>2. The author suggests that the “gap” is mainly due to:</a:t>
            </a:r>
            <a:br/>
            <a:r>
              <a:t>    A) public apathy    B) weak incentives and accountability    C) lack of legislation    D) foreign interference</a:t>
            </a:r>
            <a:br/>
            <a:r>
              <a:t/>
            </a:r>
            <a:br/>
            <a:r>
              <a:t>3. Which option best captures the author’s tone?</a:t>
            </a:r>
            <a:br/>
            <a:r>
              <a:t>    A) sarcastic    B) cautiously analytical    C) celebratory    D) indignant</a:t>
            </a:r>
            <a:br/>
            <a:r>
              <a:t/>
            </a:r>
            <a:br/>
            <a:r>
              <a:t>4. In context, the phrase “bookkeeping exercise” most nearly means:</a:t>
            </a:r>
            <a:br/>
            <a:r>
              <a:t>    A) a legal audit    B) an activity that looks successful on paper    C) a public debate    D) a technical software task</a:t>
            </a:r>
            <a:br/>
            <a:r>
              <a:t/>
            </a:r>
            <a:br/>
            <a:r>
              <a:t>5. According to the passage, more funding may be ineffective if:</a:t>
            </a:r>
            <a:br/>
            <a:r>
              <a:t>    A) targets are too small    B) processes remain opaque    C) agencies are merged    D) citizens oppose reforms</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39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1 — Policy Reforms &amp; Implementation Gaps — MCQs (6–10)</a:t>
            </a:r>
          </a:p>
        </p:txBody>
      </p:sp>
      <p:sp>
        <p:nvSpPr>
          <p:cNvPr id="5" name="TextBox 4"/>
          <p:cNvSpPr txBox="1"/>
          <p:nvPr/>
        </p:nvSpPr>
        <p:spPr>
          <a:xfrm>
            <a:off x="777240" y="1143000"/>
            <a:ext cx="10972800" cy="5166360"/>
          </a:xfrm>
          <a:prstGeom prst="rect">
            <a:avLst/>
          </a:prstGeom>
          <a:noFill/>
        </p:spPr>
        <p:txBody>
          <a:bodyPr wrap="square">
            <a:spAutoFit/>
          </a:bodyPr>
          <a:lstStyle/>
          <a:p>
            <a:pPr>
              <a:lnSpc>
                <a:spcPct val="115000"/>
              </a:lnSpc>
              <a:defRPr sz="1600">
                <a:solidFill>
                  <a:srgbClr val="FFFFFF"/>
                </a:solidFill>
                <a:latin typeface="Calibri"/>
              </a:defRPr>
            </a:pPr>
            <a:r>
              <a:t>6. Which of the following would the author most likely endorse?</a:t>
            </a:r>
            <a:br/>
            <a:r>
              <a:t>    A) Evaluating agencies only by budget utilization    B) Publishing performance indicators    C) Eliminating mid-level management    D) Reducing transparency to speed decisions</a:t>
            </a:r>
            <a:br/>
            <a:r>
              <a:t/>
            </a:r>
            <a:br/>
            <a:r>
              <a:t>7. The passage implies that implementation plans matter because:</a:t>
            </a:r>
            <a:br/>
            <a:r>
              <a:t>    A) they replace legislation    B) they translate ideals into operational steps    C) they are easier to write    D) they reduce political conflict entirely</a:t>
            </a:r>
            <a:br/>
            <a:r>
              <a:t/>
            </a:r>
            <a:br/>
            <a:r>
              <a:t>8. Which statement is most supported by the passage?</a:t>
            </a:r>
            <a:br/>
            <a:r>
              <a:t>    A) Ambitious targets are always achieved    B) Process reform can improve outcomes without new laws    C) Digitization always increases inefficiency    D) Funding never improves services</a:t>
            </a:r>
            <a:br/>
            <a:r>
              <a:t/>
            </a:r>
            <a:br/>
            <a:r>
              <a:t>9. The author’s “more durable approach” includes all EXCEPT:</a:t>
            </a:r>
            <a:br/>
            <a:r>
              <a:t>    A) simplifying procedures    B) publishing indicators    C) rewarding problem solvers    D) increasing opacity</a:t>
            </a:r>
            <a:br/>
            <a:r>
              <a:t/>
            </a:r>
            <a:br/>
            <a:r>
              <a:t>10. The final sentence suggests that reform is:</a:t>
            </a:r>
            <a:br/>
            <a:r>
              <a:t>    A) a one-time announcement    B) a continuous process shaped by institutions    C) mainly about technology    D) best handled by courts</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40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1 — Policy Reforms &amp; Implementation Gaps — Answer Key</a:t>
            </a:r>
          </a:p>
        </p:txBody>
      </p:sp>
      <p:sp>
        <p:nvSpPr>
          <p:cNvPr id="5" name="TextBox 4"/>
          <p:cNvSpPr txBox="1"/>
          <p:nvPr/>
        </p:nvSpPr>
        <p:spPr>
          <a:xfrm>
            <a:off x="914400" y="1371600"/>
            <a:ext cx="5303520" cy="4754880"/>
          </a:xfrm>
          <a:prstGeom prst="rect">
            <a:avLst/>
          </a:prstGeom>
          <a:noFill/>
        </p:spPr>
        <p:txBody>
          <a:bodyPr wrap="square">
            <a:spAutoFit/>
          </a:bodyPr>
          <a:lstStyle/>
          <a:p>
            <a:pPr>
              <a:lnSpc>
                <a:spcPct val="115000"/>
              </a:lnSpc>
              <a:defRPr sz="2600">
                <a:solidFill>
                  <a:srgbClr val="FFFFFF"/>
                </a:solidFill>
                <a:latin typeface="Calibri"/>
              </a:defRPr>
            </a:pPr>
            <a:r>
              <a:t>1-A</a:t>
            </a:r>
            <a:br/>
            <a:r>
              <a:t>2-B</a:t>
            </a:r>
            <a:br/>
            <a:r>
              <a:t>3-B</a:t>
            </a:r>
            <a:br/>
            <a:r>
              <a:t>4-B</a:t>
            </a:r>
            <a:br/>
            <a:r>
              <a:t>5-B</a:t>
            </a:r>
          </a:p>
        </p:txBody>
      </p:sp>
      <p:sp>
        <p:nvSpPr>
          <p:cNvPr id="6" name="TextBox 5"/>
          <p:cNvSpPr txBox="1"/>
          <p:nvPr/>
        </p:nvSpPr>
        <p:spPr>
          <a:xfrm>
            <a:off x="6400800" y="1371600"/>
            <a:ext cx="5303520" cy="4754880"/>
          </a:xfrm>
          <a:prstGeom prst="rect">
            <a:avLst/>
          </a:prstGeom>
          <a:noFill/>
        </p:spPr>
        <p:txBody>
          <a:bodyPr wrap="square">
            <a:spAutoFit/>
          </a:bodyPr>
          <a:lstStyle/>
          <a:p>
            <a:pPr>
              <a:lnSpc>
                <a:spcPct val="115000"/>
              </a:lnSpc>
              <a:defRPr sz="2600">
                <a:solidFill>
                  <a:srgbClr val="FFFFFF"/>
                </a:solidFill>
                <a:latin typeface="Calibri"/>
              </a:defRPr>
            </a:pPr>
            <a:r>
              <a:t>6-B</a:t>
            </a:r>
            <a:br/>
            <a:r>
              <a:t>7-B</a:t>
            </a:r>
            <a:br/>
            <a:r>
              <a:t>8-B</a:t>
            </a:r>
            <a:br/>
            <a:r>
              <a:t>9-D</a:t>
            </a:r>
            <a:br/>
            <a:r>
              <a:t>10-B</a:t>
            </a:r>
          </a:p>
        </p:txBody>
      </p:sp>
      <p:sp>
        <p:nvSpPr>
          <p:cNvPr id="7" name="Rounded Rectangle 6"/>
          <p:cNvSpPr/>
          <p:nvPr/>
        </p:nvSpPr>
        <p:spPr>
          <a:xfrm>
            <a:off x="777240" y="5532120"/>
            <a:ext cx="10972800" cy="86868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5715000"/>
            <a:ext cx="10424160" cy="502920"/>
          </a:xfrm>
          <a:prstGeom prst="rect">
            <a:avLst/>
          </a:prstGeom>
          <a:noFill/>
        </p:spPr>
        <p:txBody>
          <a:bodyPr wrap="none">
            <a:spAutoFit/>
          </a:bodyPr>
          <a:lstStyle/>
          <a:p>
            <a:r>
              <a:rPr sz="1800" b="1">
                <a:solidFill>
                  <a:srgbClr val="38BDF8"/>
                </a:solidFill>
                <a:latin typeface="Calibri"/>
              </a:rPr>
              <a:t>Tone reminder</a:t>
            </a:r>
          </a:p>
          <a:p>
            <a:pPr>
              <a:defRPr sz="1600">
                <a:solidFill>
                  <a:srgbClr val="94A3B8"/>
                </a:solidFill>
                <a:latin typeface="Calibri"/>
              </a:defRPr>
            </a:pPr>
            <a:r>
              <a:t>For tone questions, pick the option that matches the writer’s *attitude* (not just the topic).</a:t>
            </a:r>
          </a:p>
        </p:txBody>
      </p:sp>
      <p:sp>
        <p:nvSpPr>
          <p:cNvPr id="9" name="Rectangle 8"/>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11" name="TextBox 10"/>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41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2 — Energy Transition &amp; Trade-offs</a:t>
            </a:r>
          </a:p>
        </p:txBody>
      </p:sp>
      <p:sp>
        <p:nvSpPr>
          <p:cNvPr id="5" name="Rounded Rectangle 4"/>
          <p:cNvSpPr/>
          <p:nvPr/>
        </p:nvSpPr>
        <p:spPr>
          <a:xfrm>
            <a:off x="777240" y="1005840"/>
            <a:ext cx="10972800" cy="77724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51560" y="1188720"/>
            <a:ext cx="10424160" cy="411480"/>
          </a:xfrm>
          <a:prstGeom prst="rect">
            <a:avLst/>
          </a:prstGeom>
          <a:noFill/>
        </p:spPr>
        <p:txBody>
          <a:bodyPr wrap="none">
            <a:spAutoFit/>
          </a:bodyPr>
          <a:lstStyle/>
          <a:p>
            <a:r>
              <a:rPr sz="1800" b="1">
                <a:solidFill>
                  <a:srgbClr val="FBBF24"/>
                </a:solidFill>
                <a:latin typeface="Calibri"/>
              </a:rPr>
              <a:t>Read carefully</a:t>
            </a:r>
          </a:p>
          <a:p>
            <a:pPr>
              <a:defRPr sz="1600">
                <a:solidFill>
                  <a:srgbClr val="94A3B8"/>
                </a:solidFill>
                <a:latin typeface="Calibri"/>
              </a:defRPr>
            </a:pPr>
            <a:r>
              <a:t>Then answer 10 MCQs (GAT level): include tone, inference, main idea, vocabulary-in-context.</a:t>
            </a:r>
          </a:p>
        </p:txBody>
      </p:sp>
      <p:sp>
        <p:nvSpPr>
          <p:cNvPr id="7" name="TextBox 6"/>
          <p:cNvSpPr txBox="1"/>
          <p:nvPr/>
        </p:nvSpPr>
        <p:spPr>
          <a:xfrm>
            <a:off x="777240" y="1874519"/>
            <a:ext cx="10972800" cy="4480560"/>
          </a:xfrm>
          <a:prstGeom prst="rect">
            <a:avLst/>
          </a:prstGeom>
          <a:noFill/>
        </p:spPr>
        <p:txBody>
          <a:bodyPr wrap="square">
            <a:spAutoFit/>
          </a:bodyPr>
          <a:lstStyle/>
          <a:p>
            <a:pPr>
              <a:lnSpc>
                <a:spcPct val="115000"/>
              </a:lnSpc>
              <a:defRPr sz="2000">
                <a:solidFill>
                  <a:srgbClr val="E2E8F0"/>
                </a:solidFill>
                <a:latin typeface="Calibri"/>
              </a:defRPr>
            </a:pPr>
            <a:r>
              <a:t>Energy transitions are often described as technical puzzles, but they are equally political bargains. A country can replace a coal plant with solar capacity, yet still face blackouts if the grid cannot store or transmit power reliably. Advocates sometimes treat renewable energy as a moral imperative that should override cost concerns; critics, in turn, portray transition policies as elitist projects that ignore affordability. Both views miss a central point: the transition succeeds when the public perceives it as fair. If industries receive subsidies while households absorb higher prices, trust erodes. Conversely, if short-term costs are shared transparently and long-term benefits are measurable—cleaner air, fewer import bills, and new jobs—support grows. The real challenge is not choosing a “perfect” energy source, but designing institutions that manage trade-offs honestly.</a:t>
            </a:r>
          </a:p>
        </p:txBody>
      </p:sp>
      <p:sp>
        <p:nvSpPr>
          <p:cNvPr id="8" name="Rectangle 7"/>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10" name="TextBox 9"/>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42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2 — Energy Transition &amp; Trade-offs — MCQs (1–5)</a:t>
            </a:r>
          </a:p>
        </p:txBody>
      </p:sp>
      <p:sp>
        <p:nvSpPr>
          <p:cNvPr id="5" name="TextBox 4"/>
          <p:cNvSpPr txBox="1"/>
          <p:nvPr/>
        </p:nvSpPr>
        <p:spPr>
          <a:xfrm>
            <a:off x="777240" y="1143000"/>
            <a:ext cx="10972800" cy="5166360"/>
          </a:xfrm>
          <a:prstGeom prst="rect">
            <a:avLst/>
          </a:prstGeom>
          <a:noFill/>
        </p:spPr>
        <p:txBody>
          <a:bodyPr wrap="square">
            <a:spAutoFit/>
          </a:bodyPr>
          <a:lstStyle/>
          <a:p>
            <a:pPr>
              <a:lnSpc>
                <a:spcPct val="115000"/>
              </a:lnSpc>
              <a:defRPr sz="1600">
                <a:solidFill>
                  <a:srgbClr val="FFFFFF"/>
                </a:solidFill>
                <a:latin typeface="Calibri"/>
              </a:defRPr>
            </a:pPr>
            <a:r>
              <a:t>1. The author’s main claim is that energy transitions are:</a:t>
            </a:r>
            <a:br/>
            <a:r>
              <a:t>    A) purely engineering tasks    B) primarily political bargains with technical constraints    C) impossible without coal    D) only about moral urgency</a:t>
            </a:r>
            <a:br/>
            <a:r>
              <a:t/>
            </a:r>
            <a:br/>
            <a:r>
              <a:t>2. The passage suggests that blackouts may persist because:</a:t>
            </a:r>
            <a:br/>
            <a:r>
              <a:t>    A) solar panels cause outages    B) the grid lacks storage/transmission reliability    C) coal plants are too efficient    D) industries refuse subsidies</a:t>
            </a:r>
            <a:br/>
            <a:r>
              <a:t/>
            </a:r>
            <a:br/>
            <a:r>
              <a:t>3. Which choice best describes the author’s attitude toward both advocates and critics?</a:t>
            </a:r>
            <a:br/>
            <a:r>
              <a:t>    A) fully supportive of advocates    B) dismissive of critics only    C) critical of oversimplification on both sides    D) uncertain and confused</a:t>
            </a:r>
            <a:br/>
            <a:r>
              <a:t/>
            </a:r>
            <a:br/>
            <a:r>
              <a:t>4. In context, “elitist projects” refers to policies perceived as:</a:t>
            </a:r>
            <a:br/>
            <a:r>
              <a:t>    A) scientifically proven    B) favoring a narrow group and ignoring affordability    C) supported by rural voters    D) based on ancient traditions</a:t>
            </a:r>
            <a:br/>
            <a:r>
              <a:t/>
            </a:r>
            <a:br/>
            <a:r>
              <a:t>5. The passage implies public trust erodes when:</a:t>
            </a:r>
            <a:br/>
            <a:r>
              <a:t>    A) air becomes cleaner    B) households bear costs while industries get subsidies    C) jobs increase    D) import bills fall</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43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2 — Energy Transition &amp; Trade-offs — MCQs (6–10)</a:t>
            </a:r>
          </a:p>
        </p:txBody>
      </p:sp>
      <p:sp>
        <p:nvSpPr>
          <p:cNvPr id="5" name="TextBox 4"/>
          <p:cNvSpPr txBox="1"/>
          <p:nvPr/>
        </p:nvSpPr>
        <p:spPr>
          <a:xfrm>
            <a:off x="777240" y="1143000"/>
            <a:ext cx="10972800" cy="5166360"/>
          </a:xfrm>
          <a:prstGeom prst="rect">
            <a:avLst/>
          </a:prstGeom>
          <a:noFill/>
        </p:spPr>
        <p:txBody>
          <a:bodyPr wrap="square">
            <a:spAutoFit/>
          </a:bodyPr>
          <a:lstStyle/>
          <a:p>
            <a:pPr>
              <a:lnSpc>
                <a:spcPct val="115000"/>
              </a:lnSpc>
              <a:defRPr sz="1600">
                <a:solidFill>
                  <a:srgbClr val="FFFFFF"/>
                </a:solidFill>
                <a:latin typeface="Calibri"/>
              </a:defRPr>
            </a:pPr>
            <a:r>
              <a:t>6. Which option would most strengthen the author’s argument?</a:t>
            </a:r>
            <a:br/>
            <a:r>
              <a:t>    A) Evidence that transparent cost-sharing increases public support    B) Proof that renewables always reduce prices immediately    C) A claim that fairness is irrelevant    D) Data showing only engineers should decide</a:t>
            </a:r>
            <a:br/>
            <a:r>
              <a:t/>
            </a:r>
            <a:br/>
            <a:r>
              <a:t>7. The author uses “fair” to emphasize:</a:t>
            </a:r>
            <a:br/>
            <a:r>
              <a:t>    A) low taxes only    B) equitable distribution of costs and benefits    C) fast construction    D) global rankings</a:t>
            </a:r>
            <a:br/>
            <a:r>
              <a:t/>
            </a:r>
            <a:br/>
            <a:r>
              <a:t>8. The phrase “miss a central point” indicates the author believes:</a:t>
            </a:r>
            <a:br/>
            <a:r>
              <a:t>    A) both sides are partially mistaken    B) both sides are fully correct    C) neither side exists    D) debate is unnecessary</a:t>
            </a:r>
            <a:br/>
            <a:r>
              <a:t/>
            </a:r>
            <a:br/>
            <a:r>
              <a:t>9. The passage’s final sentence implies the key difficulty is:</a:t>
            </a:r>
            <a:br/>
            <a:r>
              <a:t>    A) choosing a perfect energy source    B) institutional design to handle trade-offs    C) reducing sunlight variability    D) ending politics</a:t>
            </a:r>
            <a:br/>
            <a:r>
              <a:t/>
            </a:r>
            <a:br/>
            <a:r>
              <a:t>10. Overall tone of the passage is:</a:t>
            </a:r>
            <a:br/>
            <a:r>
              <a:t>    A) alarmist    B) balanced and pragmatic    C) mocking    D) nostalgic</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2 — Energy Transition &amp; Trade-offs — Answer Key</a:t>
            </a:r>
          </a:p>
        </p:txBody>
      </p:sp>
      <p:sp>
        <p:nvSpPr>
          <p:cNvPr id="5" name="TextBox 4"/>
          <p:cNvSpPr txBox="1"/>
          <p:nvPr/>
        </p:nvSpPr>
        <p:spPr>
          <a:xfrm>
            <a:off x="914400" y="1371600"/>
            <a:ext cx="5303520" cy="4754880"/>
          </a:xfrm>
          <a:prstGeom prst="rect">
            <a:avLst/>
          </a:prstGeom>
          <a:noFill/>
        </p:spPr>
        <p:txBody>
          <a:bodyPr wrap="square">
            <a:spAutoFit/>
          </a:bodyPr>
          <a:lstStyle/>
          <a:p>
            <a:pPr>
              <a:lnSpc>
                <a:spcPct val="115000"/>
              </a:lnSpc>
              <a:defRPr sz="2600">
                <a:solidFill>
                  <a:srgbClr val="FFFFFF"/>
                </a:solidFill>
                <a:latin typeface="Calibri"/>
              </a:defRPr>
            </a:pPr>
            <a:r>
              <a:t>1-B</a:t>
            </a:r>
            <a:br/>
            <a:r>
              <a:t>2-B</a:t>
            </a:r>
            <a:br/>
            <a:r>
              <a:t>3-C</a:t>
            </a:r>
            <a:br/>
            <a:r>
              <a:t>4-B</a:t>
            </a:r>
            <a:br/>
            <a:r>
              <a:t>5-B</a:t>
            </a:r>
          </a:p>
        </p:txBody>
      </p:sp>
      <p:sp>
        <p:nvSpPr>
          <p:cNvPr id="6" name="TextBox 5"/>
          <p:cNvSpPr txBox="1"/>
          <p:nvPr/>
        </p:nvSpPr>
        <p:spPr>
          <a:xfrm>
            <a:off x="6400800" y="1371600"/>
            <a:ext cx="5303520" cy="4754880"/>
          </a:xfrm>
          <a:prstGeom prst="rect">
            <a:avLst/>
          </a:prstGeom>
          <a:noFill/>
        </p:spPr>
        <p:txBody>
          <a:bodyPr wrap="square">
            <a:spAutoFit/>
          </a:bodyPr>
          <a:lstStyle/>
          <a:p>
            <a:pPr>
              <a:lnSpc>
                <a:spcPct val="115000"/>
              </a:lnSpc>
              <a:defRPr sz="2600">
                <a:solidFill>
                  <a:srgbClr val="FFFFFF"/>
                </a:solidFill>
                <a:latin typeface="Calibri"/>
              </a:defRPr>
            </a:pPr>
            <a:r>
              <a:t>6-A</a:t>
            </a:r>
            <a:br/>
            <a:r>
              <a:t>7-B</a:t>
            </a:r>
            <a:br/>
            <a:r>
              <a:t>8-A</a:t>
            </a:r>
            <a:br/>
            <a:r>
              <a:t>9-B</a:t>
            </a:r>
            <a:br/>
            <a:r>
              <a:t>10-B</a:t>
            </a:r>
          </a:p>
        </p:txBody>
      </p:sp>
      <p:sp>
        <p:nvSpPr>
          <p:cNvPr id="7" name="Rounded Rectangle 6"/>
          <p:cNvSpPr/>
          <p:nvPr/>
        </p:nvSpPr>
        <p:spPr>
          <a:xfrm>
            <a:off x="777240" y="5532120"/>
            <a:ext cx="10972800" cy="86868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5715000"/>
            <a:ext cx="10424160" cy="502920"/>
          </a:xfrm>
          <a:prstGeom prst="rect">
            <a:avLst/>
          </a:prstGeom>
          <a:noFill/>
        </p:spPr>
        <p:txBody>
          <a:bodyPr wrap="none">
            <a:spAutoFit/>
          </a:bodyPr>
          <a:lstStyle/>
          <a:p>
            <a:r>
              <a:rPr sz="1800" b="1">
                <a:solidFill>
                  <a:srgbClr val="38BDF8"/>
                </a:solidFill>
                <a:latin typeface="Calibri"/>
              </a:rPr>
              <a:t>Tone reminder</a:t>
            </a:r>
          </a:p>
          <a:p>
            <a:pPr>
              <a:defRPr sz="1600">
                <a:solidFill>
                  <a:srgbClr val="94A3B8"/>
                </a:solidFill>
                <a:latin typeface="Calibri"/>
              </a:defRPr>
            </a:pPr>
            <a:r>
              <a:t>For tone questions, pick the option that matches the writer’s *attitude* (not just the topic).</a:t>
            </a:r>
          </a:p>
        </p:txBody>
      </p:sp>
      <p:sp>
        <p:nvSpPr>
          <p:cNvPr id="9" name="Rectangle 8"/>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11" name="TextBox 10"/>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45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3 — Data, Privacy, and Public Value</a:t>
            </a:r>
          </a:p>
        </p:txBody>
      </p:sp>
      <p:sp>
        <p:nvSpPr>
          <p:cNvPr id="5" name="Rounded Rectangle 4"/>
          <p:cNvSpPr/>
          <p:nvPr/>
        </p:nvSpPr>
        <p:spPr>
          <a:xfrm>
            <a:off x="777240" y="1005840"/>
            <a:ext cx="10972800" cy="77724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51560" y="1188720"/>
            <a:ext cx="10424160" cy="411480"/>
          </a:xfrm>
          <a:prstGeom prst="rect">
            <a:avLst/>
          </a:prstGeom>
          <a:noFill/>
        </p:spPr>
        <p:txBody>
          <a:bodyPr wrap="none">
            <a:spAutoFit/>
          </a:bodyPr>
          <a:lstStyle/>
          <a:p>
            <a:r>
              <a:rPr sz="1800" b="1">
                <a:solidFill>
                  <a:srgbClr val="FBBF24"/>
                </a:solidFill>
                <a:latin typeface="Calibri"/>
              </a:rPr>
              <a:t>Read carefully</a:t>
            </a:r>
          </a:p>
          <a:p>
            <a:pPr>
              <a:defRPr sz="1600">
                <a:solidFill>
                  <a:srgbClr val="94A3B8"/>
                </a:solidFill>
                <a:latin typeface="Calibri"/>
              </a:defRPr>
            </a:pPr>
            <a:r>
              <a:t>Then answer 10 MCQs (GAT level): include tone, inference, main idea, vocabulary-in-context.</a:t>
            </a:r>
          </a:p>
        </p:txBody>
      </p:sp>
      <p:sp>
        <p:nvSpPr>
          <p:cNvPr id="7" name="TextBox 6"/>
          <p:cNvSpPr txBox="1"/>
          <p:nvPr/>
        </p:nvSpPr>
        <p:spPr>
          <a:xfrm>
            <a:off x="777240" y="1874519"/>
            <a:ext cx="10972800" cy="4480560"/>
          </a:xfrm>
          <a:prstGeom prst="rect">
            <a:avLst/>
          </a:prstGeom>
          <a:noFill/>
        </p:spPr>
        <p:txBody>
          <a:bodyPr wrap="square">
            <a:spAutoFit/>
          </a:bodyPr>
          <a:lstStyle/>
          <a:p>
            <a:pPr>
              <a:lnSpc>
                <a:spcPct val="115000"/>
              </a:lnSpc>
              <a:defRPr sz="2000">
                <a:solidFill>
                  <a:srgbClr val="E2E8F0"/>
                </a:solidFill>
                <a:latin typeface="Calibri"/>
              </a:defRPr>
            </a:pPr>
            <a:r>
              <a:t>Governments increasingly rely on data to detect fraud, allocate benefits, and anticipate crises. Yet data systems do not merely “collect” facts; they define what counts as a fact. When a welfare program records employment only in formal contracts, informal workers become statistically invisible, and policy mistakes are disguised as measurement. Privacy debates often focus on whether data collection should happen at all, but the more practical question is how it should happen. Strong governance requires clear legal limits, independent oversight, and technical safeguards such as minimization and encryption. At the same time, excessive restrictions can prevent agencies from sharing information that could save lives during emergencies. The goal, therefore, is not maximal secrecy or maximal surveillance, but a disciplined system that creates public value while resisting abuse.</a:t>
            </a:r>
          </a:p>
        </p:txBody>
      </p:sp>
      <p:sp>
        <p:nvSpPr>
          <p:cNvPr id="8" name="Rectangle 7"/>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10" name="TextBox 9"/>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46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3 — Data, Privacy, and Public Value — MCQs (1–5)</a:t>
            </a:r>
          </a:p>
        </p:txBody>
      </p:sp>
      <p:sp>
        <p:nvSpPr>
          <p:cNvPr id="5" name="TextBox 4"/>
          <p:cNvSpPr txBox="1"/>
          <p:nvPr/>
        </p:nvSpPr>
        <p:spPr>
          <a:xfrm>
            <a:off x="777240" y="1143000"/>
            <a:ext cx="10972800" cy="5166360"/>
          </a:xfrm>
          <a:prstGeom prst="rect">
            <a:avLst/>
          </a:prstGeom>
          <a:noFill/>
        </p:spPr>
        <p:txBody>
          <a:bodyPr wrap="square">
            <a:spAutoFit/>
          </a:bodyPr>
          <a:lstStyle/>
          <a:p>
            <a:pPr>
              <a:lnSpc>
                <a:spcPct val="115000"/>
              </a:lnSpc>
              <a:defRPr sz="1600">
                <a:solidFill>
                  <a:srgbClr val="FFFFFF"/>
                </a:solidFill>
                <a:latin typeface="Calibri"/>
              </a:defRPr>
            </a:pPr>
            <a:r>
              <a:t>1. The passage primarily argues that data systems:</a:t>
            </a:r>
            <a:br/>
            <a:r>
              <a:t>    A) are neutral mirrors of reality    B) shape what is measured and thus policy outcomes    C) should be eliminated from government    D) make privacy irrelevant</a:t>
            </a:r>
            <a:br/>
            <a:r>
              <a:t/>
            </a:r>
            <a:br/>
            <a:r>
              <a:t>2. The example of informal workers serves to show:</a:t>
            </a:r>
            <a:br/>
            <a:r>
              <a:t>    A) contracts are unnecessary    B) measurement choices can hide policy errors    C) fraud is unavoidable    D) encryption is ineffective</a:t>
            </a:r>
            <a:br/>
            <a:r>
              <a:t/>
            </a:r>
            <a:br/>
            <a:r>
              <a:t>3. The author implies privacy debates are often incomplete because they:</a:t>
            </a:r>
            <a:br/>
            <a:r>
              <a:t>    A) ignore practical governance design    B) focus too much on technical safeguards    C) reject all oversight    D) only discuss emergencies</a:t>
            </a:r>
            <a:br/>
            <a:r>
              <a:t/>
            </a:r>
            <a:br/>
            <a:r>
              <a:t>4. In context, “statistically invisible” most nearly means:</a:t>
            </a:r>
            <a:br/>
            <a:r>
              <a:t>    A) too small to matter    B) not captured in official metrics    C) unemployed    D) hidden by encryption</a:t>
            </a:r>
            <a:br/>
            <a:r>
              <a:t/>
            </a:r>
            <a:br/>
            <a:r>
              <a:t>5. Which best describes the author’s tone?</a:t>
            </a:r>
            <a:br/>
            <a:r>
              <a:t>    A) dogmatic    B) measured and solution-oriented    C) hostile    D) humorous</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47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3 — Data, Privacy, and Public Value — MCQs (6–10)</a:t>
            </a:r>
          </a:p>
        </p:txBody>
      </p:sp>
      <p:sp>
        <p:nvSpPr>
          <p:cNvPr id="5" name="TextBox 4"/>
          <p:cNvSpPr txBox="1"/>
          <p:nvPr/>
        </p:nvSpPr>
        <p:spPr>
          <a:xfrm>
            <a:off x="777240" y="1143000"/>
            <a:ext cx="10972800" cy="5166360"/>
          </a:xfrm>
          <a:prstGeom prst="rect">
            <a:avLst/>
          </a:prstGeom>
          <a:noFill/>
        </p:spPr>
        <p:txBody>
          <a:bodyPr wrap="square">
            <a:spAutoFit/>
          </a:bodyPr>
          <a:lstStyle/>
          <a:p>
            <a:pPr>
              <a:lnSpc>
                <a:spcPct val="115000"/>
              </a:lnSpc>
              <a:defRPr sz="1600">
                <a:solidFill>
                  <a:srgbClr val="FFFFFF"/>
                </a:solidFill>
                <a:latin typeface="Calibri"/>
              </a:defRPr>
            </a:pPr>
            <a:r>
              <a:t>6. The author suggests strong governance requires all EXCEPT:</a:t>
            </a:r>
            <a:br/>
            <a:r>
              <a:t>    A) legal limits    B) independent oversight    C) technical safeguards    D) unrestricted surveillance</a:t>
            </a:r>
            <a:br/>
            <a:r>
              <a:t/>
            </a:r>
            <a:br/>
            <a:r>
              <a:t>7. The passage acknowledges that excessive restrictions can:</a:t>
            </a:r>
            <a:br/>
            <a:r>
              <a:t>    A) increase fraud    B) block life-saving information sharing    C) remove oversight    D) force maximal surveillance</a:t>
            </a:r>
            <a:br/>
            <a:r>
              <a:t/>
            </a:r>
            <a:br/>
            <a:r>
              <a:t>8. The author’s preferred balance is:</a:t>
            </a:r>
            <a:br/>
            <a:r>
              <a:t>    A) maximal secrecy    B) maximal surveillance    C) disciplined use with safeguards    D) no data sharing ever</a:t>
            </a:r>
            <a:br/>
            <a:r>
              <a:t/>
            </a:r>
            <a:br/>
            <a:r>
              <a:t>9. Which statement is most supported?</a:t>
            </a:r>
            <a:br/>
            <a:r>
              <a:t>    A) Privacy and public value are always opposed    B) Oversight and safeguards can reduce abuse    C) Encryption eliminates all risk    D) Informal work cannot be measured</a:t>
            </a:r>
            <a:br/>
            <a:r>
              <a:t/>
            </a:r>
            <a:br/>
            <a:r>
              <a:t>10. The final sentence most strongly suggests the author is concerned about:</a:t>
            </a:r>
            <a:br/>
            <a:r>
              <a:t>    A) speed of digitization only    B) abuse of power and misuse of data    C) ending welfare programs    D) international trade</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48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3 — Data, Privacy, and Public Value — Answer Key</a:t>
            </a:r>
          </a:p>
        </p:txBody>
      </p:sp>
      <p:sp>
        <p:nvSpPr>
          <p:cNvPr id="5" name="TextBox 4"/>
          <p:cNvSpPr txBox="1"/>
          <p:nvPr/>
        </p:nvSpPr>
        <p:spPr>
          <a:xfrm>
            <a:off x="914400" y="1371600"/>
            <a:ext cx="5303520" cy="4754880"/>
          </a:xfrm>
          <a:prstGeom prst="rect">
            <a:avLst/>
          </a:prstGeom>
          <a:noFill/>
        </p:spPr>
        <p:txBody>
          <a:bodyPr wrap="square">
            <a:spAutoFit/>
          </a:bodyPr>
          <a:lstStyle/>
          <a:p>
            <a:pPr>
              <a:lnSpc>
                <a:spcPct val="115000"/>
              </a:lnSpc>
              <a:defRPr sz="2600">
                <a:solidFill>
                  <a:srgbClr val="FFFFFF"/>
                </a:solidFill>
                <a:latin typeface="Calibri"/>
              </a:defRPr>
            </a:pPr>
            <a:r>
              <a:t>1-B</a:t>
            </a:r>
            <a:br/>
            <a:r>
              <a:t>2-B</a:t>
            </a:r>
            <a:br/>
            <a:r>
              <a:t>3-A</a:t>
            </a:r>
            <a:br/>
            <a:r>
              <a:t>4-B</a:t>
            </a:r>
            <a:br/>
            <a:r>
              <a:t>5-B</a:t>
            </a:r>
          </a:p>
        </p:txBody>
      </p:sp>
      <p:sp>
        <p:nvSpPr>
          <p:cNvPr id="6" name="TextBox 5"/>
          <p:cNvSpPr txBox="1"/>
          <p:nvPr/>
        </p:nvSpPr>
        <p:spPr>
          <a:xfrm>
            <a:off x="6400800" y="1371600"/>
            <a:ext cx="5303520" cy="4754880"/>
          </a:xfrm>
          <a:prstGeom prst="rect">
            <a:avLst/>
          </a:prstGeom>
          <a:noFill/>
        </p:spPr>
        <p:txBody>
          <a:bodyPr wrap="square">
            <a:spAutoFit/>
          </a:bodyPr>
          <a:lstStyle/>
          <a:p>
            <a:pPr>
              <a:lnSpc>
                <a:spcPct val="115000"/>
              </a:lnSpc>
              <a:defRPr sz="2600">
                <a:solidFill>
                  <a:srgbClr val="FFFFFF"/>
                </a:solidFill>
                <a:latin typeface="Calibri"/>
              </a:defRPr>
            </a:pPr>
            <a:r>
              <a:t>6-D</a:t>
            </a:r>
            <a:br/>
            <a:r>
              <a:t>7-B</a:t>
            </a:r>
            <a:br/>
            <a:r>
              <a:t>8-C</a:t>
            </a:r>
            <a:br/>
            <a:r>
              <a:t>9-B</a:t>
            </a:r>
            <a:br/>
            <a:r>
              <a:t>10-B</a:t>
            </a:r>
          </a:p>
        </p:txBody>
      </p:sp>
      <p:sp>
        <p:nvSpPr>
          <p:cNvPr id="7" name="Rounded Rectangle 6"/>
          <p:cNvSpPr/>
          <p:nvPr/>
        </p:nvSpPr>
        <p:spPr>
          <a:xfrm>
            <a:off x="777240" y="5532120"/>
            <a:ext cx="10972800" cy="86868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5715000"/>
            <a:ext cx="10424160" cy="502920"/>
          </a:xfrm>
          <a:prstGeom prst="rect">
            <a:avLst/>
          </a:prstGeom>
          <a:noFill/>
        </p:spPr>
        <p:txBody>
          <a:bodyPr wrap="none">
            <a:spAutoFit/>
          </a:bodyPr>
          <a:lstStyle/>
          <a:p>
            <a:r>
              <a:rPr sz="1800" b="1">
                <a:solidFill>
                  <a:srgbClr val="38BDF8"/>
                </a:solidFill>
                <a:latin typeface="Calibri"/>
              </a:rPr>
              <a:t>Tone reminder</a:t>
            </a:r>
          </a:p>
          <a:p>
            <a:pPr>
              <a:defRPr sz="1600">
                <a:solidFill>
                  <a:srgbClr val="94A3B8"/>
                </a:solidFill>
                <a:latin typeface="Calibri"/>
              </a:defRPr>
            </a:pPr>
            <a:r>
              <a:t>For tone questions, pick the option that matches the writer’s *attitude* (not just the topic).</a:t>
            </a:r>
          </a:p>
        </p:txBody>
      </p:sp>
      <p:sp>
        <p:nvSpPr>
          <p:cNvPr id="9" name="Rectangle 8"/>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11" name="TextBox 10"/>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49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4 — Learning, Expertise, and Overconfidence</a:t>
            </a:r>
          </a:p>
        </p:txBody>
      </p:sp>
      <p:sp>
        <p:nvSpPr>
          <p:cNvPr id="5" name="Rounded Rectangle 4"/>
          <p:cNvSpPr/>
          <p:nvPr/>
        </p:nvSpPr>
        <p:spPr>
          <a:xfrm>
            <a:off x="777240" y="1005840"/>
            <a:ext cx="10972800" cy="77724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51560" y="1188720"/>
            <a:ext cx="10424160" cy="411480"/>
          </a:xfrm>
          <a:prstGeom prst="rect">
            <a:avLst/>
          </a:prstGeom>
          <a:noFill/>
        </p:spPr>
        <p:txBody>
          <a:bodyPr wrap="none">
            <a:spAutoFit/>
          </a:bodyPr>
          <a:lstStyle/>
          <a:p>
            <a:r>
              <a:rPr sz="1800" b="1">
                <a:solidFill>
                  <a:srgbClr val="FBBF24"/>
                </a:solidFill>
                <a:latin typeface="Calibri"/>
              </a:rPr>
              <a:t>Read carefully</a:t>
            </a:r>
          </a:p>
          <a:p>
            <a:pPr>
              <a:defRPr sz="1600">
                <a:solidFill>
                  <a:srgbClr val="94A3B8"/>
                </a:solidFill>
                <a:latin typeface="Calibri"/>
              </a:defRPr>
            </a:pPr>
            <a:r>
              <a:t>Then answer 10 MCQs (GAT level): include tone, inference, main idea, vocabulary-in-context.</a:t>
            </a:r>
          </a:p>
        </p:txBody>
      </p:sp>
      <p:sp>
        <p:nvSpPr>
          <p:cNvPr id="7" name="TextBox 6"/>
          <p:cNvSpPr txBox="1"/>
          <p:nvPr/>
        </p:nvSpPr>
        <p:spPr>
          <a:xfrm>
            <a:off x="777240" y="1874519"/>
            <a:ext cx="10972800" cy="4480560"/>
          </a:xfrm>
          <a:prstGeom prst="rect">
            <a:avLst/>
          </a:prstGeom>
          <a:noFill/>
        </p:spPr>
        <p:txBody>
          <a:bodyPr wrap="square">
            <a:spAutoFit/>
          </a:bodyPr>
          <a:lstStyle/>
          <a:p>
            <a:pPr>
              <a:lnSpc>
                <a:spcPct val="115000"/>
              </a:lnSpc>
              <a:defRPr sz="2000">
                <a:solidFill>
                  <a:srgbClr val="E2E8F0"/>
                </a:solidFill>
                <a:latin typeface="Calibri"/>
              </a:defRPr>
            </a:pPr>
            <a:r>
              <a:t>In professional settings, confidence is often mistaken for competence. A fluent speaker may appear decisive, while a careful analyst can sound uncertain because she names risks explicitly. Research on expertise suggests that true specialists do not merely know more facts; they recognize the boundaries of what they know. This is why they ask sharper questions and update their views when evidence changes. Ironically, the same awareness can make experts seem less “sure” than novices, who may not detect complexity and therefore speak in absolutes. Organizations that reward certainty over accuracy encourage performative confidence and punish intellectual honesty. A healthier culture trains people to separate a claim from the confidence with which it is delivered—and to treat revision not as weakness but as learning.</a:t>
            </a:r>
          </a:p>
        </p:txBody>
      </p:sp>
      <p:sp>
        <p:nvSpPr>
          <p:cNvPr id="8" name="Rectangle 7"/>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10" name="TextBox 9"/>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50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4 — Learning, Expertise, and Overconfidence — MCQs (1–5)</a:t>
            </a:r>
          </a:p>
        </p:txBody>
      </p:sp>
      <p:sp>
        <p:nvSpPr>
          <p:cNvPr id="5" name="TextBox 4"/>
          <p:cNvSpPr txBox="1"/>
          <p:nvPr/>
        </p:nvSpPr>
        <p:spPr>
          <a:xfrm>
            <a:off x="777240" y="1143000"/>
            <a:ext cx="10972800" cy="5166360"/>
          </a:xfrm>
          <a:prstGeom prst="rect">
            <a:avLst/>
          </a:prstGeom>
          <a:noFill/>
        </p:spPr>
        <p:txBody>
          <a:bodyPr wrap="square">
            <a:spAutoFit/>
          </a:bodyPr>
          <a:lstStyle/>
          <a:p>
            <a:pPr>
              <a:lnSpc>
                <a:spcPct val="115000"/>
              </a:lnSpc>
              <a:defRPr sz="1600">
                <a:solidFill>
                  <a:srgbClr val="FFFFFF"/>
                </a:solidFill>
                <a:latin typeface="Calibri"/>
              </a:defRPr>
            </a:pPr>
            <a:r>
              <a:t>1. The main idea of the passage is that:</a:t>
            </a:r>
            <a:br/>
            <a:r>
              <a:t>    A) confidence always signals expertise    B) experts recognize limits and update views    C) novices are always silent    D) organizations should ban analysts</a:t>
            </a:r>
            <a:br/>
            <a:r>
              <a:t/>
            </a:r>
            <a:br/>
            <a:r>
              <a:t>2. The author contrasts fluent speakers with careful analysts to show:</a:t>
            </a:r>
            <a:br/>
            <a:r>
              <a:t>    A) speech is unimportant    B) appearance can mislead judgments of competence    C) risk naming is pointless    D) analysis is always uncertain</a:t>
            </a:r>
            <a:br/>
            <a:r>
              <a:t/>
            </a:r>
            <a:br/>
            <a:r>
              <a:t>3. The word “performative” most nearly means:</a:t>
            </a:r>
            <a:br/>
            <a:r>
              <a:t>    A) highly technical    B) done to create an impression rather than reflect reality    C) illegal    D) slow and careful</a:t>
            </a:r>
            <a:br/>
            <a:r>
              <a:t/>
            </a:r>
            <a:br/>
            <a:r>
              <a:t>4. The author’s tone is best described as:</a:t>
            </a:r>
            <a:br/>
            <a:r>
              <a:t>    A) advisory and critical    B) sarcastic    C) ecstatic    D) indifferent</a:t>
            </a:r>
            <a:br/>
            <a:r>
              <a:t/>
            </a:r>
            <a:br/>
            <a:r>
              <a:t>5. According to the passage, experts seem less sure because they:</a:t>
            </a:r>
            <a:br/>
            <a:r>
              <a:t>    A) lack evidence    B) notice complexity and boundaries    C) prefer silence    D) avoid updating</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51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4 — Learning, Expertise, and Overconfidence — MCQs (6–10)</a:t>
            </a:r>
          </a:p>
        </p:txBody>
      </p:sp>
      <p:sp>
        <p:nvSpPr>
          <p:cNvPr id="5" name="TextBox 4"/>
          <p:cNvSpPr txBox="1"/>
          <p:nvPr/>
        </p:nvSpPr>
        <p:spPr>
          <a:xfrm>
            <a:off x="777240" y="1143000"/>
            <a:ext cx="10972800" cy="5166360"/>
          </a:xfrm>
          <a:prstGeom prst="rect">
            <a:avLst/>
          </a:prstGeom>
          <a:noFill/>
        </p:spPr>
        <p:txBody>
          <a:bodyPr wrap="square">
            <a:spAutoFit/>
          </a:bodyPr>
          <a:lstStyle/>
          <a:p>
            <a:pPr>
              <a:lnSpc>
                <a:spcPct val="115000"/>
              </a:lnSpc>
              <a:defRPr sz="1600">
                <a:solidFill>
                  <a:srgbClr val="FFFFFF"/>
                </a:solidFill>
                <a:latin typeface="Calibri"/>
              </a:defRPr>
            </a:pPr>
            <a:r>
              <a:t>6. Which organizational practice is criticized?</a:t>
            </a:r>
            <a:br/>
            <a:r>
              <a:t>    A) rewarding accuracy    B) rewarding certainty over accuracy    C) encouraging revision    D) training sharper questions</a:t>
            </a:r>
            <a:br/>
            <a:r>
              <a:t/>
            </a:r>
            <a:br/>
            <a:r>
              <a:t>7. The author suggests revision should be viewed as:</a:t>
            </a:r>
            <a:br/>
            <a:r>
              <a:t>    A) a weakness    B) a sign of learning    C) a political tactic    D) a legal obligation</a:t>
            </a:r>
            <a:br/>
            <a:r>
              <a:t/>
            </a:r>
            <a:br/>
            <a:r>
              <a:t>8. Which statement is most supported?</a:t>
            </a:r>
            <a:br/>
            <a:r>
              <a:t>    A) Novices always detect complexity    B) Experts never change their mind    C) Intellectual honesty may be penalized in some cultures    D) Confidence guarantees good decisions</a:t>
            </a:r>
            <a:br/>
            <a:r>
              <a:t/>
            </a:r>
            <a:br/>
            <a:r>
              <a:t>9. The phrase “speak in absolutes” implies novices often:</a:t>
            </a:r>
            <a:br/>
            <a:r>
              <a:t>    A) use cautious language    B) ignore nuance and oversimplify    C) cite evidence precisely    D) ask sharper questions</a:t>
            </a:r>
            <a:br/>
            <a:r>
              <a:t/>
            </a:r>
            <a:br/>
            <a:r>
              <a:t>10. The passage would most likely appear in:</a:t>
            </a:r>
            <a:br/>
            <a:r>
              <a:t>    A) a cooking guide    B) an editorial on workplace culture    C) a travel brochure    D) a legal contract</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52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4 — Learning, Expertise, and Overconfidence — Answer Key</a:t>
            </a:r>
          </a:p>
        </p:txBody>
      </p:sp>
      <p:sp>
        <p:nvSpPr>
          <p:cNvPr id="5" name="TextBox 4"/>
          <p:cNvSpPr txBox="1"/>
          <p:nvPr/>
        </p:nvSpPr>
        <p:spPr>
          <a:xfrm>
            <a:off x="914400" y="1371600"/>
            <a:ext cx="5303520" cy="4754880"/>
          </a:xfrm>
          <a:prstGeom prst="rect">
            <a:avLst/>
          </a:prstGeom>
          <a:noFill/>
        </p:spPr>
        <p:txBody>
          <a:bodyPr wrap="square">
            <a:spAutoFit/>
          </a:bodyPr>
          <a:lstStyle/>
          <a:p>
            <a:pPr>
              <a:lnSpc>
                <a:spcPct val="115000"/>
              </a:lnSpc>
              <a:defRPr sz="2600">
                <a:solidFill>
                  <a:srgbClr val="FFFFFF"/>
                </a:solidFill>
                <a:latin typeface="Calibri"/>
              </a:defRPr>
            </a:pPr>
            <a:r>
              <a:t>1-B</a:t>
            </a:r>
            <a:br/>
            <a:r>
              <a:t>2-B</a:t>
            </a:r>
            <a:br/>
            <a:r>
              <a:t>3-B</a:t>
            </a:r>
            <a:br/>
            <a:r>
              <a:t>4-A</a:t>
            </a:r>
            <a:br/>
            <a:r>
              <a:t>5-B</a:t>
            </a:r>
          </a:p>
        </p:txBody>
      </p:sp>
      <p:sp>
        <p:nvSpPr>
          <p:cNvPr id="6" name="TextBox 5"/>
          <p:cNvSpPr txBox="1"/>
          <p:nvPr/>
        </p:nvSpPr>
        <p:spPr>
          <a:xfrm>
            <a:off x="6400800" y="1371600"/>
            <a:ext cx="5303520" cy="4754880"/>
          </a:xfrm>
          <a:prstGeom prst="rect">
            <a:avLst/>
          </a:prstGeom>
          <a:noFill/>
        </p:spPr>
        <p:txBody>
          <a:bodyPr wrap="square">
            <a:spAutoFit/>
          </a:bodyPr>
          <a:lstStyle/>
          <a:p>
            <a:pPr>
              <a:lnSpc>
                <a:spcPct val="115000"/>
              </a:lnSpc>
              <a:defRPr sz="2600">
                <a:solidFill>
                  <a:srgbClr val="FFFFFF"/>
                </a:solidFill>
                <a:latin typeface="Calibri"/>
              </a:defRPr>
            </a:pPr>
            <a:r>
              <a:t>6-B</a:t>
            </a:r>
            <a:br/>
            <a:r>
              <a:t>7-B</a:t>
            </a:r>
            <a:br/>
            <a:r>
              <a:t>8-C</a:t>
            </a:r>
            <a:br/>
            <a:r>
              <a:t>9-B</a:t>
            </a:r>
            <a:br/>
            <a:r>
              <a:t>10-B</a:t>
            </a:r>
          </a:p>
        </p:txBody>
      </p:sp>
      <p:sp>
        <p:nvSpPr>
          <p:cNvPr id="7" name="Rounded Rectangle 6"/>
          <p:cNvSpPr/>
          <p:nvPr/>
        </p:nvSpPr>
        <p:spPr>
          <a:xfrm>
            <a:off x="777240" y="5532120"/>
            <a:ext cx="10972800" cy="86868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5715000"/>
            <a:ext cx="10424160" cy="502920"/>
          </a:xfrm>
          <a:prstGeom prst="rect">
            <a:avLst/>
          </a:prstGeom>
          <a:noFill/>
        </p:spPr>
        <p:txBody>
          <a:bodyPr wrap="none">
            <a:spAutoFit/>
          </a:bodyPr>
          <a:lstStyle/>
          <a:p>
            <a:r>
              <a:rPr sz="1800" b="1">
                <a:solidFill>
                  <a:srgbClr val="38BDF8"/>
                </a:solidFill>
                <a:latin typeface="Calibri"/>
              </a:rPr>
              <a:t>Tone reminder</a:t>
            </a:r>
          </a:p>
          <a:p>
            <a:pPr>
              <a:defRPr sz="1600">
                <a:solidFill>
                  <a:srgbClr val="94A3B8"/>
                </a:solidFill>
                <a:latin typeface="Calibri"/>
              </a:defRPr>
            </a:pPr>
            <a:r>
              <a:t>For tone questions, pick the option that matches the writer’s *attitude* (not just the topic).</a:t>
            </a:r>
          </a:p>
        </p:txBody>
      </p:sp>
      <p:sp>
        <p:nvSpPr>
          <p:cNvPr id="9" name="Rectangle 8"/>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11" name="TextBox 10"/>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53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2DD4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5 — Technology Procurement &amp; Hidden Costs</a:t>
            </a:r>
          </a:p>
        </p:txBody>
      </p:sp>
      <p:sp>
        <p:nvSpPr>
          <p:cNvPr id="5" name="Rounded Rectangle 4"/>
          <p:cNvSpPr/>
          <p:nvPr/>
        </p:nvSpPr>
        <p:spPr>
          <a:xfrm>
            <a:off x="777240" y="1005840"/>
            <a:ext cx="10972800" cy="777240"/>
          </a:xfrm>
          <a:prstGeom prst="roundRect">
            <a:avLst/>
          </a:prstGeom>
          <a:solidFill>
            <a:srgbClr val="0F172A"/>
          </a:solidFill>
          <a:ln w="2540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51560" y="1188720"/>
            <a:ext cx="10424160" cy="411480"/>
          </a:xfrm>
          <a:prstGeom prst="rect">
            <a:avLst/>
          </a:prstGeom>
          <a:noFill/>
        </p:spPr>
        <p:txBody>
          <a:bodyPr wrap="none">
            <a:spAutoFit/>
          </a:bodyPr>
          <a:lstStyle/>
          <a:p>
            <a:r>
              <a:rPr sz="1800" b="1">
                <a:solidFill>
                  <a:srgbClr val="FBBF24"/>
                </a:solidFill>
                <a:latin typeface="Calibri"/>
              </a:rPr>
              <a:t>Read carefully</a:t>
            </a:r>
          </a:p>
          <a:p>
            <a:pPr>
              <a:defRPr sz="1600">
                <a:solidFill>
                  <a:srgbClr val="94A3B8"/>
                </a:solidFill>
                <a:latin typeface="Calibri"/>
              </a:defRPr>
            </a:pPr>
            <a:r>
              <a:t>Then answer 10 MCQs (GAT level): include tone, inference, main idea, vocabulary-in-context.</a:t>
            </a:r>
          </a:p>
        </p:txBody>
      </p:sp>
      <p:sp>
        <p:nvSpPr>
          <p:cNvPr id="7" name="TextBox 6"/>
          <p:cNvSpPr txBox="1"/>
          <p:nvPr/>
        </p:nvSpPr>
        <p:spPr>
          <a:xfrm>
            <a:off x="777240" y="1874519"/>
            <a:ext cx="10972800" cy="3277820"/>
          </a:xfrm>
          <a:prstGeom prst="rect">
            <a:avLst/>
          </a:prstGeom>
          <a:noFill/>
        </p:spPr>
        <p:txBody>
          <a:bodyPr wrap="square">
            <a:spAutoFit/>
          </a:bodyPr>
          <a:lstStyle/>
          <a:p>
            <a:pPr>
              <a:lnSpc>
                <a:spcPct val="115000"/>
              </a:lnSpc>
              <a:defRPr sz="2000">
                <a:solidFill>
                  <a:srgbClr val="E2E8F0"/>
                </a:solidFill>
                <a:latin typeface="Calibri"/>
              </a:defRPr>
            </a:pPr>
            <a:r>
              <a:rPr dirty="0"/>
              <a:t>When organizations procure new technology, they frequently compare vendors as if software were a </a:t>
            </a:r>
            <a:r>
              <a:rPr dirty="0" smtClean="0"/>
              <a:t>comity </a:t>
            </a:r>
            <a:r>
              <a:rPr dirty="0"/>
              <a:t>like cement. But unlike cement, software changes after purchase: updates add features, patch vulnerabilities, and sometimes introduce new dependencies. A low upfront price can therefore hide high lifetime costs in training, integration, and maintenance. Moreover, procurement checklists tend to reward easily verifiable promises—speed, storage, user counts—while underweighting harder questions about governance: Who owns the data? How will audits be handled? What happens if the vendor’s business </a:t>
            </a:r>
            <a:r>
              <a:rPr dirty="0" smtClean="0"/>
              <a:t>el </a:t>
            </a:r>
            <a:r>
              <a:rPr dirty="0"/>
              <a:t>changes? None of this implies that technology purchases are mistakes; rather, it implies that procurement should treat technology as a relationship, not a transaction. The best contracts anticipate change and specify responsibilities before problems arise.</a:t>
            </a:r>
          </a:p>
        </p:txBody>
      </p:sp>
      <p:sp>
        <p:nvSpPr>
          <p:cNvPr id="8" name="Rectangle 7"/>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10" name="TextBox 9"/>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54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5 — Technology Procurement &amp; Hidden Costs — MCQs (1–5)</a:t>
            </a:r>
          </a:p>
        </p:txBody>
      </p:sp>
      <p:sp>
        <p:nvSpPr>
          <p:cNvPr id="5" name="TextBox 4"/>
          <p:cNvSpPr txBox="1"/>
          <p:nvPr/>
        </p:nvSpPr>
        <p:spPr>
          <a:xfrm>
            <a:off x="777240" y="1143000"/>
            <a:ext cx="10972800" cy="5166360"/>
          </a:xfrm>
          <a:prstGeom prst="rect">
            <a:avLst/>
          </a:prstGeom>
          <a:noFill/>
        </p:spPr>
        <p:txBody>
          <a:bodyPr wrap="square">
            <a:spAutoFit/>
          </a:bodyPr>
          <a:lstStyle/>
          <a:p>
            <a:pPr>
              <a:lnSpc>
                <a:spcPct val="115000"/>
              </a:lnSpc>
              <a:defRPr sz="1600">
                <a:solidFill>
                  <a:srgbClr val="FFFFFF"/>
                </a:solidFill>
                <a:latin typeface="Calibri"/>
              </a:defRPr>
            </a:pPr>
            <a:r>
              <a:t>1. The passage’s central argument is that software procurement:</a:t>
            </a:r>
            <a:br/>
            <a:r>
              <a:t>    A) is identical to buying cement    B) should account for change and lifecycle costs    C) is always wasteful    D) should ignore governance</a:t>
            </a:r>
            <a:br/>
            <a:r>
              <a:t/>
            </a:r>
            <a:br/>
            <a:r>
              <a:t>2. The author uses cement as a comparison to emphasize that software:</a:t>
            </a:r>
            <a:br/>
            <a:r>
              <a:t>    A) is heavier    B) does not change after purchase    C) evolves and creates dependencies    D) requires no maintenance</a:t>
            </a:r>
            <a:br/>
            <a:r>
              <a:t/>
            </a:r>
            <a:br/>
            <a:r>
              <a:t>3. In context, “lifetime costs” most nearly refers to:</a:t>
            </a:r>
            <a:br/>
            <a:r>
              <a:t>    A) only the initial price    B) total costs over time including training and maintenance    C) taxes only    D) storage limits</a:t>
            </a:r>
            <a:br/>
            <a:r>
              <a:t/>
            </a:r>
            <a:br/>
            <a:r>
              <a:t>4. The author criticizes procurement checklists because they:</a:t>
            </a:r>
            <a:br/>
            <a:r>
              <a:t>    A) ignore speed    B) overweight verifiable promises and underweight governance risks    C) require audits    D) ask too many governance questions</a:t>
            </a:r>
            <a:br/>
            <a:r>
              <a:t/>
            </a:r>
            <a:br/>
            <a:r>
              <a:t>5. Which question is presented as a governance concern?</a:t>
            </a:r>
            <a:br/>
            <a:r>
              <a:t>    A) How many users?    B) How fast is storage?    C) Who owns the data?    D) How colorful is the interface?</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55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5 — Technology Procurement &amp; Hidden Costs — MCQs (6–10)</a:t>
            </a:r>
          </a:p>
        </p:txBody>
      </p:sp>
      <p:sp>
        <p:nvSpPr>
          <p:cNvPr id="5" name="TextBox 4"/>
          <p:cNvSpPr txBox="1"/>
          <p:nvPr/>
        </p:nvSpPr>
        <p:spPr>
          <a:xfrm>
            <a:off x="777240" y="1143000"/>
            <a:ext cx="10972800" cy="5166360"/>
          </a:xfrm>
          <a:prstGeom prst="rect">
            <a:avLst/>
          </a:prstGeom>
          <a:noFill/>
        </p:spPr>
        <p:txBody>
          <a:bodyPr wrap="square">
            <a:spAutoFit/>
          </a:bodyPr>
          <a:lstStyle/>
          <a:p>
            <a:pPr>
              <a:lnSpc>
                <a:spcPct val="115000"/>
              </a:lnSpc>
              <a:defRPr sz="1600">
                <a:solidFill>
                  <a:srgbClr val="FFFFFF"/>
                </a:solidFill>
                <a:latin typeface="Calibri"/>
              </a:defRPr>
            </a:pPr>
            <a:r>
              <a:t>6. The tone of the passage is best described as:</a:t>
            </a:r>
            <a:br/>
            <a:r>
              <a:t>    A) anti-technology    B) pragmatic and cautionary    C) celebratory    D) naively optimistic</a:t>
            </a:r>
            <a:br/>
            <a:r>
              <a:t/>
            </a:r>
            <a:br/>
            <a:r>
              <a:t>7. The passage implies the best contracts should:</a:t>
            </a:r>
            <a:br/>
            <a:r>
              <a:t>    A) avoid specifying responsibilities    B) anticipate change and define responsibilities    C) focus only on price    D) ban updates</a:t>
            </a:r>
            <a:br/>
            <a:r>
              <a:t/>
            </a:r>
            <a:br/>
            <a:r>
              <a:t>8. Which of the following is an assumption underlying the passage?</a:t>
            </a:r>
            <a:br/>
            <a:r>
              <a:t>    A) Software never needs training    B) Vendor incentives may change over time    C) Contracts cannot include audits    D) Cement is more expensive than software</a:t>
            </a:r>
            <a:br/>
            <a:r>
              <a:t/>
            </a:r>
            <a:br/>
            <a:r>
              <a:t>9. The phrase “relationship, not a transaction” suggests procurement should:</a:t>
            </a:r>
            <a:br/>
            <a:r>
              <a:t>    A) end after signing    B) consider ongoing interactions and accountability    C) ignore vendors    D) avoid contracts</a:t>
            </a:r>
            <a:br/>
            <a:r>
              <a:t/>
            </a:r>
            <a:br/>
            <a:r>
              <a:t>10. A suitable title for the passage would be:</a:t>
            </a:r>
            <a:br/>
            <a:r>
              <a:t>    A) “Why Software Never Fails”    B) “Beyond the Price Tag: Smart Technology Procurement”    C) “The History of Cement”    D) “Updates Are Always Bad”</a:t>
            </a:r>
            <a:br/>
            <a:endParaRPr/>
          </a:p>
        </p:txBody>
      </p:sp>
      <p:sp>
        <p:nvSpPr>
          <p:cNvPr id="6" name="Rectangle 5"/>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8" name="TextBox 7"/>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56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
          </a:xfrm>
          <a:prstGeom prst="rect">
            <a:avLst/>
          </a:prstGeom>
          <a:solidFill>
            <a:srgbClr val="0D1B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2000" cy="54864"/>
          </a:xfrm>
          <a:prstGeom prst="rect">
            <a:avLst/>
          </a:prstGeom>
          <a:solidFill>
            <a:srgbClr val="FBBF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164592"/>
            <a:ext cx="11094720" cy="457200"/>
          </a:xfrm>
          <a:prstGeom prst="rect">
            <a:avLst/>
          </a:prstGeom>
          <a:noFill/>
        </p:spPr>
        <p:txBody>
          <a:bodyPr wrap="none">
            <a:spAutoFit/>
          </a:bodyPr>
          <a:lstStyle/>
          <a:p>
            <a:r>
              <a:rPr sz="2800" b="1">
                <a:solidFill>
                  <a:srgbClr val="FFFFFF"/>
                </a:solidFill>
                <a:latin typeface="Calibri"/>
              </a:rPr>
              <a:t>Passage 5 — Technology Procurement &amp; Hidden Costs — Answer Key</a:t>
            </a:r>
          </a:p>
        </p:txBody>
      </p:sp>
      <p:sp>
        <p:nvSpPr>
          <p:cNvPr id="5" name="TextBox 4"/>
          <p:cNvSpPr txBox="1"/>
          <p:nvPr/>
        </p:nvSpPr>
        <p:spPr>
          <a:xfrm>
            <a:off x="914400" y="1371600"/>
            <a:ext cx="5303520" cy="4754880"/>
          </a:xfrm>
          <a:prstGeom prst="rect">
            <a:avLst/>
          </a:prstGeom>
          <a:noFill/>
        </p:spPr>
        <p:txBody>
          <a:bodyPr wrap="square">
            <a:spAutoFit/>
          </a:bodyPr>
          <a:lstStyle/>
          <a:p>
            <a:pPr>
              <a:lnSpc>
                <a:spcPct val="115000"/>
              </a:lnSpc>
              <a:defRPr sz="2600">
                <a:solidFill>
                  <a:srgbClr val="FFFFFF"/>
                </a:solidFill>
                <a:latin typeface="Calibri"/>
              </a:defRPr>
            </a:pPr>
            <a:r>
              <a:t>1-B</a:t>
            </a:r>
            <a:br/>
            <a:r>
              <a:t>2-C</a:t>
            </a:r>
            <a:br/>
            <a:r>
              <a:t>3-B</a:t>
            </a:r>
            <a:br/>
            <a:r>
              <a:t>4-B</a:t>
            </a:r>
            <a:br/>
            <a:r>
              <a:t>5-C</a:t>
            </a:r>
          </a:p>
        </p:txBody>
      </p:sp>
      <p:sp>
        <p:nvSpPr>
          <p:cNvPr id="6" name="TextBox 5"/>
          <p:cNvSpPr txBox="1"/>
          <p:nvPr/>
        </p:nvSpPr>
        <p:spPr>
          <a:xfrm>
            <a:off x="6400800" y="1371600"/>
            <a:ext cx="5303520" cy="4754880"/>
          </a:xfrm>
          <a:prstGeom prst="rect">
            <a:avLst/>
          </a:prstGeom>
          <a:noFill/>
        </p:spPr>
        <p:txBody>
          <a:bodyPr wrap="square">
            <a:spAutoFit/>
          </a:bodyPr>
          <a:lstStyle/>
          <a:p>
            <a:pPr>
              <a:lnSpc>
                <a:spcPct val="115000"/>
              </a:lnSpc>
              <a:defRPr sz="2600">
                <a:solidFill>
                  <a:srgbClr val="FFFFFF"/>
                </a:solidFill>
                <a:latin typeface="Calibri"/>
              </a:defRPr>
            </a:pPr>
            <a:r>
              <a:t>6-B</a:t>
            </a:r>
            <a:br/>
            <a:r>
              <a:t>7-B</a:t>
            </a:r>
            <a:br/>
            <a:r>
              <a:t>8-B</a:t>
            </a:r>
            <a:br/>
            <a:r>
              <a:t>9-B</a:t>
            </a:r>
            <a:br/>
            <a:r>
              <a:t>10-B</a:t>
            </a:r>
          </a:p>
        </p:txBody>
      </p:sp>
      <p:sp>
        <p:nvSpPr>
          <p:cNvPr id="7" name="Rounded Rectangle 6"/>
          <p:cNvSpPr/>
          <p:nvPr/>
        </p:nvSpPr>
        <p:spPr>
          <a:xfrm>
            <a:off x="777240" y="5532120"/>
            <a:ext cx="10972800" cy="86868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5715000"/>
            <a:ext cx="10424160" cy="502920"/>
          </a:xfrm>
          <a:prstGeom prst="rect">
            <a:avLst/>
          </a:prstGeom>
          <a:noFill/>
        </p:spPr>
        <p:txBody>
          <a:bodyPr wrap="none">
            <a:spAutoFit/>
          </a:bodyPr>
          <a:lstStyle/>
          <a:p>
            <a:r>
              <a:rPr sz="1800" b="1">
                <a:solidFill>
                  <a:srgbClr val="38BDF8"/>
                </a:solidFill>
                <a:latin typeface="Calibri"/>
              </a:rPr>
              <a:t>Tone reminder</a:t>
            </a:r>
          </a:p>
          <a:p>
            <a:pPr>
              <a:defRPr sz="1600">
                <a:solidFill>
                  <a:srgbClr val="94A3B8"/>
                </a:solidFill>
                <a:latin typeface="Calibri"/>
              </a:defRPr>
            </a:pPr>
            <a:r>
              <a:t>For tone questions, pick the option that matches the writer’s *attitude* (not just the topic).</a:t>
            </a:r>
          </a:p>
        </p:txBody>
      </p:sp>
      <p:sp>
        <p:nvSpPr>
          <p:cNvPr id="9" name="Rectangle 8"/>
          <p:cNvSpPr/>
          <p:nvPr/>
        </p:nvSpPr>
        <p:spPr>
          <a:xfrm>
            <a:off x="548640" y="6400800"/>
            <a:ext cx="11094720" cy="18288"/>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48640" y="6473952"/>
            <a:ext cx="8229600" cy="320040"/>
          </a:xfrm>
          <a:prstGeom prst="rect">
            <a:avLst/>
          </a:prstGeom>
          <a:noFill/>
        </p:spPr>
        <p:txBody>
          <a:bodyPr wrap="none">
            <a:spAutoFit/>
          </a:bodyPr>
          <a:lstStyle/>
          <a:p>
            <a:r>
              <a:rPr sz="1200">
                <a:solidFill>
                  <a:srgbClr val="94A3B8"/>
                </a:solidFill>
                <a:latin typeface="Calibri"/>
              </a:rPr>
              <a:t>GAT-Level Reading Comprehension</a:t>
            </a:r>
          </a:p>
        </p:txBody>
      </p:sp>
      <p:sp>
        <p:nvSpPr>
          <p:cNvPr id="11" name="TextBox 10"/>
          <p:cNvSpPr txBox="1"/>
          <p:nvPr/>
        </p:nvSpPr>
        <p:spPr>
          <a:xfrm>
            <a:off x="11094720" y="6446520"/>
            <a:ext cx="548640" cy="320040"/>
          </a:xfrm>
          <a:prstGeom prst="rect">
            <a:avLst/>
          </a:prstGeom>
          <a:noFill/>
        </p:spPr>
        <p:txBody>
          <a:bodyPr wrap="none">
            <a:spAutoFit/>
          </a:bodyPr>
          <a:lstStyle/>
          <a:p>
            <a:pPr algn="r"/>
            <a:r>
              <a:rPr sz="1200">
                <a:solidFill>
                  <a:srgbClr val="94A3B8"/>
                </a:solidFill>
                <a:latin typeface="Calibri"/>
              </a:rPr>
              <a:t>57</a:t>
            </a:r>
          </a:p>
        </p:txBody>
      </p:sp>
    </p:spTree>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90</TotalTime>
  <Words>8872</Words>
  <Application>Microsoft Office PowerPoint</Application>
  <PresentationFormat>Widescreen</PresentationFormat>
  <Paragraphs>695</Paragraphs>
  <Slides>72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72</vt:i4>
      </vt:variant>
    </vt:vector>
  </HeadingPairs>
  <TitlesOfParts>
    <vt:vector size="76" baseType="lpstr">
      <vt:lpstr>Arial</vt:lpstr>
      <vt:lpstr>Calibri</vt:lpstr>
      <vt:lpstr>Century Gothic</vt:lpstr>
      <vt:lpstr>Vapor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SOHAIB AHMAD</cp:lastModifiedBy>
  <cp:revision>10</cp:revision>
  <dcterms:created xsi:type="dcterms:W3CDTF">2013-01-27T09:14:16Z</dcterms:created>
  <dcterms:modified xsi:type="dcterms:W3CDTF">2026-02-19T09:37:57Z</dcterms:modified>
  <cp:category/>
</cp:coreProperties>
</file>