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https://images.unsplash.com/photo-1743385779499-076d13d4cfcf (Unsplash image URL from search results)
- https://unsplash.com/photos/notebook-pens-pencil-and-coffee-ready-to-write-VUZZs_uzJok (Unsplash photo page / license)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https://owl.purdue.edu/owl/general_writing/punctuation/index.html (overview of punctuation)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https://owl.purdue.edu/owl/general_writing/punctuation/index.html
[/Sources]
[Sources]
- https://images.unsplash.com/photo-1542435503-956c469947f6 (Unsplash image URL from search results)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https://owl.purdue.edu/owl/general_writing/punctuation/punctuation/index.html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https://owl.purdue.edu/owl/general_writing/punctuation/commas/index.html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https://owl.purdue.edu/owl/general_writing/punctuation/punctuation/index.html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https://owl.purdue.edu/owl/general_writing/punctuation/punctuation/index.html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https://owl.purdue.edu/owl/multilingual/multilingual_students/punctuation/semicolons_colons_and_parentheses.html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https://www.merriam-webster.com/grammar/a-guide-to-using-semicolons
- https://owl.purdue.edu/owl/multilingual/multilingual_students/punctuation/semicolons_colons_and_parentheses.html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https://owl.purdue.edu/owl/multilingual/multilingual_students/punctuation/quotation_marks_and_apostrophes.html
- https://www.merriam-webster.com/grammar/punctuation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https://owl.purdue.edu/owl/general_writing/punctuation/punctuation/index.html
- https://owl.purdue.edu/owl/multilingual/multilingual_students/punctuation/quotation_marks_and_apostrophes.html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https://www.chicagomanualofstyle.org/qanda/data/faq/topics/HyphensEnDashesEmDashes/faq0002.html
- https://owl.purdue.edu/owl/general_writing/punctuation/hyphen_use.html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https://www.chicagomanualofstyle.org/qanda/data/faq/topics/HyphensEnDashesEmDashes/faq0002.html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https://owl.purdue.edu/owl/multilingual/multilingual_students/punctuation/semicolons_colons_and_parentheses.html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https://owl.purdue.edu/owl/general_writing/punctuation/punctuation/index.html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https://www.merriam-webster.com/grammar/punctuation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https://www.merriam-webster.com/grammar/punctuation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https://owl.purdue.edu/owl/general_writing/punctuation/commas/index.html
- https://www.chicagomanualofstyle.org/qanda/data/faq/topics/HyphensEnDashesEmDashes/faq0002.html
- https://owl.purdue.edu/owl/multilingual/multilingual_students/punctuation/semicolons_colons_and_parentheses.html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https://owl.purdue.edu/owl/general_writing/punctuation/index.html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https://owl.purdue.edu/owl/general_writing/punctuation/commas/index.html
- https://owl.purdue.edu/owl/multilingual/multilingual_students/punctuation/semicolons_colons_and_parentheses.html
- https://owl.purdue.edu/owl/multilingual/multilingual_students/punctuation/quotation_marks_and_apostrophes.html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https://unsplash.com/license
- https://owl.purdue.edu/owl/general_writing/punctuation/index.html
- https://www.merriam-webster.com/grammar/punctuation
- https://www.chicagomanualofstyle.org/qanda/data/faq/topics/HyphensEnDashesEmDashes/faq0002.html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unct_ppt/img/desk_notebook_dark.jpg">    </p:cNvPr>
          <p:cNvPicPr>
            <a:picLocks noChangeAspect="1"/>
          </p:cNvPicPr>
          <p:nvPr/>
        </p:nvPicPr>
        <p:blipFill>
          <a:blip r:embed="rId1"/>
          <a:srcRect l="0" r="0"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7240" y="1097280"/>
            <a:ext cx="10607040" cy="475488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40000"/>
              </a:srgbClr>
            </a:solidFill>
            <a:prstDash val="solid"/>
          </a:ln>
          <a:effectLst>
            <a:outerShdw sx="100000" sy="100000" kx="0" ky="0" algn="bl" rotWithShape="0" blurRad="76200" dist="38100" dir="2700000">
              <a:srgbClr val="000000">
                <a:alpha val="22000"/>
              </a:srgbClr>
            </a:outerShdw>
          </a:effectLst>
        </p:spPr>
      </p:sp>
      <p:sp>
        <p:nvSpPr>
          <p:cNvPr id="4" name="Text 1"/>
          <p:cNvSpPr/>
          <p:nvPr/>
        </p:nvSpPr>
        <p:spPr>
          <a:xfrm>
            <a:off x="1143000" y="1508760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Punctuations in English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1143000" y="2423160"/>
            <a:ext cx="9875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14 core punctuation marks, explained with clear rules and strong examples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1143000" y="3063240"/>
            <a:ext cx="384048" cy="164592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645920" y="3063240"/>
            <a:ext cx="384048" cy="164592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148840" y="3063240"/>
            <a:ext cx="384048" cy="164592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651760" y="3063240"/>
            <a:ext cx="384048" cy="164592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154680" y="3063240"/>
            <a:ext cx="384048" cy="164592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657600" y="3063240"/>
            <a:ext cx="384048" cy="164592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3703320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., ? ! : ; “ ” ’ - — ( ) [ ] … /</a:t>
            </a:r>
            <a:endParaRPr lang="en-US" sz="4400" dirty="0"/>
          </a:p>
        </p:txBody>
      </p:sp>
      <p:sp>
        <p:nvSpPr>
          <p:cNvPr id="13" name="Text 10"/>
          <p:cNvSpPr/>
          <p:nvPr/>
        </p:nvSpPr>
        <p:spPr>
          <a:xfrm>
            <a:off x="1143000" y="4709160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for fast learning: rule → when to use → 3+ examples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punctuation matters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77240" y="10515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Punctuation is the “traffic system” of writing: it controls stops, pauses, links, and emphasis.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777240" y="1920240"/>
            <a:ext cx="10652760" cy="18745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60120" y="2148840"/>
            <a:ext cx="4846320" cy="1143000"/>
          </a:xfrm>
          <a:prstGeom prst="roundRect">
            <a:avLst/>
          </a:prstGeom>
          <a:solidFill>
            <a:srgbClr val="FFF5F5"/>
          </a:solidFill>
          <a:ln w="12700">
            <a:solidFill>
              <a:srgbClr val="FAD1D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51560" y="2194560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helpful punctuation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051560" y="251460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eat Grandma.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6035040" y="2560320"/>
            <a:ext cx="685800" cy="502920"/>
          </a:xfrm>
          <a:prstGeom prst="rightArrow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858000" y="2148840"/>
            <a:ext cx="4389120" cy="1143000"/>
          </a:xfrm>
          <a:prstGeom prst="roundRect">
            <a:avLst/>
          </a:prstGeom>
          <a:solidFill>
            <a:srgbClr val="F1F8FF"/>
          </a:solidFill>
          <a:ln w="12700">
            <a:solidFill>
              <a:srgbClr val="D6E8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949440" y="219456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the right punctuation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949440" y="2514600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eat, Grandma.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960120" y="3337560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comma can change meaning completely.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77240" y="4160520"/>
            <a:ext cx="10652760" cy="18745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960120" y="4389120"/>
            <a:ext cx="4846320" cy="1143000"/>
          </a:xfrm>
          <a:prstGeom prst="roundRect">
            <a:avLst/>
          </a:prstGeom>
          <a:solidFill>
            <a:srgbClr val="FFF5F5"/>
          </a:solidFill>
          <a:ln w="12700">
            <a:solidFill>
              <a:srgbClr val="FAD1D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51560" y="4434840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helpful punctuation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051560" y="4754880"/>
            <a:ext cx="4617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didn’t say she stole the money.</a:t>
            </a:r>
            <a:endParaRPr lang="en-US" sz="2600" dirty="0"/>
          </a:p>
        </p:txBody>
      </p:sp>
      <p:sp>
        <p:nvSpPr>
          <p:cNvPr id="20" name="Shape 17"/>
          <p:cNvSpPr/>
          <p:nvPr/>
        </p:nvSpPr>
        <p:spPr>
          <a:xfrm>
            <a:off x="6035040" y="4800600"/>
            <a:ext cx="685800" cy="502920"/>
          </a:xfrm>
          <a:prstGeom prst="rightArrow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858000" y="4389120"/>
            <a:ext cx="4389120" cy="1143000"/>
          </a:xfrm>
          <a:prstGeom prst="roundRect">
            <a:avLst/>
          </a:prstGeom>
          <a:solidFill>
            <a:srgbClr val="F1F8FF"/>
          </a:solidFill>
          <a:ln w="12700">
            <a:solidFill>
              <a:srgbClr val="D6E8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949440" y="44348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the right punctuation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949440" y="4754880"/>
            <a:ext cx="4160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didn’t say she stole the money!</a:t>
            </a:r>
            <a:endParaRPr lang="en-US" sz="2600" dirty="0"/>
          </a:p>
        </p:txBody>
      </p:sp>
      <p:sp>
        <p:nvSpPr>
          <p:cNvPr id="24" name="Text 21"/>
          <p:cNvSpPr/>
          <p:nvPr/>
        </p:nvSpPr>
        <p:spPr>
          <a:xfrm>
            <a:off x="960120" y="5577840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marks help show tone and intent.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14 punctuation marks at a glance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77240" y="10515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way to remember: punctuation can END, SEPARATE, ENCLOSE, JOIN, or OMIT.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77240" y="1783080"/>
            <a:ext cx="3383280" cy="16459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78408" y="1984248"/>
            <a:ext cx="384048" cy="38404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63040" y="1965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marks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978408" y="2377440"/>
            <a:ext cx="2971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?  !</a:t>
            </a:r>
            <a:endParaRPr lang="en-US" sz="4000" dirty="0"/>
          </a:p>
        </p:txBody>
      </p:sp>
      <p:sp>
        <p:nvSpPr>
          <p:cNvPr id="11" name="Shape 8"/>
          <p:cNvSpPr/>
          <p:nvPr/>
        </p:nvSpPr>
        <p:spPr>
          <a:xfrm>
            <a:off x="4251960" y="1783080"/>
            <a:ext cx="3383280" cy="16459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53128" y="1984248"/>
            <a:ext cx="384048" cy="38404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937760" y="1965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Separators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453128" y="2377440"/>
            <a:ext cx="2971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:  ;</a:t>
            </a:r>
            <a:endParaRPr lang="en-US" sz="4000" dirty="0"/>
          </a:p>
        </p:txBody>
      </p:sp>
      <p:sp>
        <p:nvSpPr>
          <p:cNvPr id="15" name="Shape 12"/>
          <p:cNvSpPr/>
          <p:nvPr/>
        </p:nvSpPr>
        <p:spPr>
          <a:xfrm>
            <a:off x="7726680" y="1783080"/>
            <a:ext cx="3383280" cy="16459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7927848" y="1984248"/>
            <a:ext cx="384048" cy="384048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12480" y="1965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Enclosers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927848" y="2377440"/>
            <a:ext cx="2971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 ”   ( )   [ ]</a:t>
            </a:r>
            <a:endParaRPr lang="en-US" sz="4000" dirty="0"/>
          </a:p>
        </p:txBody>
      </p:sp>
      <p:sp>
        <p:nvSpPr>
          <p:cNvPr id="19" name="Shape 16"/>
          <p:cNvSpPr/>
          <p:nvPr/>
        </p:nvSpPr>
        <p:spPr>
          <a:xfrm>
            <a:off x="777240" y="3657600"/>
            <a:ext cx="3383280" cy="16459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978408" y="3858768"/>
            <a:ext cx="384048" cy="38404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463040" y="384048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Joiners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978408" y="4251960"/>
            <a:ext cx="2971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  —   /</a:t>
            </a:r>
            <a:endParaRPr lang="en-US" sz="4000" dirty="0"/>
          </a:p>
        </p:txBody>
      </p:sp>
      <p:sp>
        <p:nvSpPr>
          <p:cNvPr id="23" name="Shape 20"/>
          <p:cNvSpPr/>
          <p:nvPr/>
        </p:nvSpPr>
        <p:spPr>
          <a:xfrm>
            <a:off x="4251960" y="3657600"/>
            <a:ext cx="3383280" cy="16459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453128" y="3858768"/>
            <a:ext cx="384048" cy="38404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937760" y="384048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Omission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4453128" y="4251960"/>
            <a:ext cx="2971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endParaRPr lang="en-US" sz="4000" dirty="0"/>
          </a:p>
        </p:txBody>
      </p:sp>
      <p:sp>
        <p:nvSpPr>
          <p:cNvPr id="27" name="Shape 24"/>
          <p:cNvSpPr/>
          <p:nvPr/>
        </p:nvSpPr>
        <p:spPr>
          <a:xfrm>
            <a:off x="7726680" y="3657600"/>
            <a:ext cx="3383280" cy="16459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7927848" y="3858768"/>
            <a:ext cx="384048" cy="384048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412480" y="384048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Possession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7927848" y="4251960"/>
            <a:ext cx="2971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</a:t>
            </a:r>
            <a:endParaRPr lang="en-US" sz="4000" dirty="0"/>
          </a:p>
        </p:txBody>
      </p:sp>
      <p:sp>
        <p:nvSpPr>
          <p:cNvPr id="31" name="Shape 28"/>
          <p:cNvSpPr/>
          <p:nvPr/>
        </p:nvSpPr>
        <p:spPr>
          <a:xfrm>
            <a:off x="777240" y="5532120"/>
            <a:ext cx="8686800" cy="86868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60120" y="5687568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one slide per mark → rules → when to use → 3 examples → common pitfalls + practice</a:t>
            </a:r>
            <a:endParaRPr lang="en-US" sz="1600" dirty="0"/>
          </a:p>
        </p:txBody>
      </p:sp>
      <p:pic>
        <p:nvPicPr>
          <p:cNvPr id="34" name="Image 1" descr="/mnt/data/punct_ppt/img/flatlay_keyboard_pen.jpg">    </p:cNvPr>
          <p:cNvPicPr>
            <a:picLocks noChangeAspect="1"/>
          </p:cNvPicPr>
          <p:nvPr/>
        </p:nvPicPr>
        <p:blipFill>
          <a:blip r:embed="rId3"/>
          <a:srcRect l="0" r="0" t="17521" b="17521"/>
          <a:stretch/>
        </p:blipFill>
        <p:spPr>
          <a:xfrm>
            <a:off x="9646920" y="5532120"/>
            <a:ext cx="178308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Period (.)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Ends a complete statement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(or an abbreviation).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declarative sentences and mild commands.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in common abbreviations (Dr., etc.) and initials (J. K. Rowling).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for decimals (3.14) and many website addresses.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results were consistent across three trials.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Ahmed reviewed the final draft at 6:30 p.m.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0.9% saline solution contains 0.9 g of NaCl per 100 mL.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Comma (,)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a short pause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separates parts.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items in a list or series.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an introductory word/phrase/clause.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 coordinating conjunction joining two independent clauses (and, but, or, so, yet, for, nor).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off nonessential information (appositives, parenthetical phrases).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lecture, we compared notes and revised our summary.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Mina bought tea, sugar, cardamom, and saffron for the recipe.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wanted to submit early, but the citation manager crashed again.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Question Mark (?)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Ends a direct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after a direct question (not an indirect one).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with tag questions when phrased as a question.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brackets, (?) can show uncertainty about a detail.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variables did you control during the second trial?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finished the bibliography, didn’t you?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diary is dated 1423(?) in the catalog entry.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Exclamation Mark (!)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strong emotion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emphasis.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strong feeling (surprise, excitement, anger).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Emphasize warnings or urgent commands.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sparingly in formal writing to avoid sounding exaggerated.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Stop—there’s a car coming!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That’s incredible news!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Please, don’t touch the sample—it’s fragile!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Colon (:)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list or explanation.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a list after a complete sentence.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an explanation, definition, or emphasis.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a quotation or example.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in time and ratios (9:30 a.m.; 3:1).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three items: an ID, a notebook, and a calculator.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had one rule: be honest, even when it’s uncomfortable.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schedule is clear: meet at 09:30, then begin Q&amp;A at 10:15.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Semicolon (;)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closely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sentences.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two closely related independent clauses (stronger than a comma, softer than a period).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items in a complex list when items already contain commas.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before conjunctive adverbs (however, therefore) when they link clauses.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were incomplete; the conclusions were necessarily tentative.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packed for Rome, Italy; Lyon, France; and Porto, Portugal.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wanted to leave; however, the last train had already gone.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Apostrophe (’)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possession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contractions.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possession: singular (the student’s laptop) and plural (the students’ laptops).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contractions: it’s, don’t, we’re.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using apostrophes to make simple plurals (Incorrect: apple’s).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editor’s comments were precise and surprisingly kind.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students’ projects improved after the peer-review session.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It’s easy to forget that who’s and whose are different words.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Quotation Marks (“ ”)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 ”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Enclose direct speech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quoted text.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Enclose direct quotations (spoken or written).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for titles of short works (articles, poems) in many styles.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“scare quotes” cautiously to show irony or special meaning.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American English, commas and periods typically go inside closing quotes.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 whispered, “Keep the door closed until the test is done.”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report calls this pattern “selection bias” in the methodology section.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you read “The Lottery” by Shirley Jackson?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Hyphen (-)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words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one modifier.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compound modifiers before a noun (well-known author).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Spell out certain numbers (twenty-one) and fractions used as adjectives (two-thirds majority).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ambiguity (re-sign vs resign; small-business owner).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She’s a well-known researcher in computational linguistics.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proposed a high-risk, high-reward strategy for the launch.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adopted a two-year-old dog with endless energy.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Dash (Em Dash) (—)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a strong break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emphasis.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off extra information like parentheses—often with more emphasis.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an interruption or abrupt change in thought.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 a summarizing phrase or dramatic list.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An en dash (–) is often used for ranges (pp. 10–18).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answer—unexpectedly—was yes.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want to improve—practice deliberately, not casually.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rules—clarity, brevity, and accuracy—guide this style.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Parentheses (( ))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)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extra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(nonessential) information.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additional information that’s helpful but not essential.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clarifying details, dates, or abbreviations.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in academic writing for citations or sample sizes (n = 12).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device shipped in 2023 (after two major delays).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tested 12 samples (n = 12) before drawing conclusions.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6BCB77"/>
          </a:solidFill>
          <a:ln w="12700">
            <a:solidFill>
              <a:srgbClr val="6BCB7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World Health Organization (WHO) issued new guidance.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Brackets ([ ])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 ]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clarification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quoted text.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editorial clarification inside a quotation.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[sic] to indicate an original error in quoted material.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to add notes like [emphasis added] or to clarify pronouns.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“They [the auditors] requested more evidence before approval.”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“It’s definately [sic] important to proofread,” the memo said.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results were ‘inconclusive’ [emphasis added] in the summary.”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 Ellipsis (…)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…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Signals omitted text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 trailing thought.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omitted words within a quotation (when allowed by your style guide).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Indicate a trailing thought or unfinished sentence.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pause for effect in informal writing—use carefully in formal work.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promised to call… eventually.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witness stated that “the lights … went out suddenly.”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we could just… never mind; I’ll explain later.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 Slash (/)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1097280"/>
            <a:ext cx="2971800" cy="544068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  <a:effectLst>
            <a:outerShdw sx="100000" sy="100000" kx="0" ky="0" algn="bl" rotWithShape="0" blurRad="635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548640" y="1920240"/>
            <a:ext cx="297180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idea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4590288"/>
            <a:ext cx="2514600" cy="1874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alternatives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“per”.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49040" y="1097280"/>
            <a:ext cx="8074152" cy="2331720"/>
          </a:xfrm>
          <a:prstGeom prst="round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023360" y="123444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069080" y="1645920"/>
            <a:ext cx="763524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alternatives (and/or, pass/fail) when space is tight.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“per” in measurements (miles/hour).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fractions (1/2) or dates in some formats (03/14/2026).</a:t>
            </a:r>
            <a:endParaRPr lang="en-US" sz="1700" dirty="0"/>
          </a:p>
          <a:p>
            <a:pPr marL="254000" indent="-254000">
              <a:lnSpc>
                <a:spcPct val="110000"/>
              </a:lnSpc>
              <a:buSzPct val="100000"/>
              <a:buChar char="•"/>
            </a:pPr>
            <a:r>
              <a:rPr lang="en-US" sz="1700" dirty="0">
                <a:solidFill>
                  <a:srgbClr val="2C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sparingly—words are often clearer than slashes.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3749040" y="3566160"/>
            <a:ext cx="8074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749040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749040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1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931920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Applicants must choose a pass/fail grading option for the workshop.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516624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16624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99504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699504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dosage is 5 mg/kg/day according to the protocol.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9284208" y="3886200"/>
            <a:ext cx="2538984" cy="2651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84208" y="3886200"/>
            <a:ext cx="2538984" cy="10972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67088" y="4032504"/>
            <a:ext cx="21732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56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3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9467088" y="4325112"/>
            <a:ext cx="2173224" cy="2121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 1/2 cup water with 1/4 cup vinegar, then stir thoroughly.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punctuation mistakes (and fixes)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77240" y="1143000"/>
            <a:ext cx="5166360" cy="251460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05840" y="1371600"/>
            <a:ext cx="384048" cy="384048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08760" y="1344168"/>
            <a:ext cx="4251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 splice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005840" y="1856232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Incorrect: The results look promising, we need more trials.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05840" y="2496312"/>
            <a:ext cx="4709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Better: The results look promising, but we need more trials.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OK: The results look promising; we need more trials.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63640" y="1143000"/>
            <a:ext cx="5166360" cy="251460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92240" y="1371600"/>
            <a:ext cx="384048" cy="384048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995160" y="1344168"/>
            <a:ext cx="4251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vs. it’s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492240" y="1856232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Incorrect: The robot lost it’s calibration.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492240" y="2496312"/>
            <a:ext cx="4709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Correct: The robot lost its calibration.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(“it’s” = “it is”; “its” = possessive.)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77240" y="3977640"/>
            <a:ext cx="5166360" cy="251460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005840" y="4206240"/>
            <a:ext cx="384048" cy="384048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508760" y="4178808"/>
            <a:ext cx="4251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Hyphen vs. dash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005840" y="4690872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Incorrect: a well – known author (spaces + wrong dash)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05840" y="5330952"/>
            <a:ext cx="4709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Correct: a well-known author (hyphen).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dash: He agreed—reluctantly—to help.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263640" y="3977640"/>
            <a:ext cx="5166360" cy="251460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492240" y="4206240"/>
            <a:ext cx="384048" cy="384048"/>
          </a:xfrm>
          <a:prstGeom prst="roundRect">
            <a:avLst/>
          </a:prstGeom>
          <a:solidFill>
            <a:srgbClr val="FFD93D"/>
          </a:solidFill>
          <a:ln w="12700">
            <a:solidFill>
              <a:srgbClr val="FFD93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995160" y="4178808"/>
            <a:ext cx="4251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Colon misuse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492240" y="4690872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9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Incorrect: My favorite fruits are: apples and mangoes.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6492240" y="5330952"/>
            <a:ext cx="4709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Correct: My favorite fruits are apples and mangoes.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Or: My favorite fruits are these: apples and mangoes.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4D96FF"/>
          </a:solidFill>
          <a:ln w="12700">
            <a:solidFill>
              <a:srgbClr val="4D96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practice (choose the best punctuation)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77240" y="10515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in the missing punctuation mark. (Answers on the next slide.)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777240" y="1691640"/>
            <a:ext cx="10652760" cy="480060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38100" dist="25400" dir="2700000">
              <a:srgbClr val="000000">
                <a:alpha val="8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1143000" y="196596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 After the storm __ the power returned within minutes.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143000" y="283464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 She asked __ “Have you seen my keys?”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143000" y="370332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 Bring three tools __ a ruler, a compass, and a calculator.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143000" y="457200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4) The committee approved the plan __ however, funding is limited.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143000" y="544068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5) The students __ laptops were collected at the end of the exam.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answers + explanations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77240" y="1097280"/>
            <a:ext cx="10652760" cy="557784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51560" y="1417320"/>
            <a:ext cx="502920" cy="50292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51560" y="1490472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691640" y="1463040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 — Introductory phrase: “After the storm, …”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1051560" y="2404872"/>
            <a:ext cx="502920" cy="50292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51560" y="2478024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691640" y="2450592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 — Speech tag + direct quote: “She asked, “…””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1051560" y="3392424"/>
            <a:ext cx="502920" cy="50292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51560" y="3465576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691640" y="3438144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Colon — A complete clause introduces a list.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1051560" y="4379976"/>
            <a:ext cx="502920" cy="50292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51560" y="4453128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691640" y="4425696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Semicolon — Two independent clauses; “however” is a transition.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1051560" y="5367528"/>
            <a:ext cx="502920" cy="502920"/>
          </a:xfrm>
          <a:prstGeom prst="round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51560" y="5440680"/>
            <a:ext cx="502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691640" y="5413248"/>
            <a:ext cx="94183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Apostrophe — Plural possession: “students’ laptops.”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320040"/>
            <a:ext cx="11091672" cy="548640"/>
          </a:xfrm>
          <a:prstGeom prst="roundRect">
            <a:avLst/>
          </a:prstGeom>
          <a:solidFill>
            <a:srgbClr val="FFFFFF">
              <a:alpha val="90000"/>
            </a:srgbClr>
          </a:solidFill>
          <a:ln w="12700">
            <a:solidFill>
              <a:srgbClr val="E6E9F2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12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731520" y="475488"/>
            <a:ext cx="256032" cy="256032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97280" y="4114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 (credible sources)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77240" y="1097280"/>
            <a:ext cx="10652760" cy="5303520"/>
          </a:xfrm>
          <a:prstGeom prst="roundRect">
            <a:avLst/>
          </a:prstGeom>
          <a:solidFill>
            <a:srgbClr val="FFFFFF">
              <a:alpha val="94000"/>
            </a:srgbClr>
          </a:solidFill>
          <a:ln w="12700">
            <a:solidFill>
              <a:srgbClr val="E6E9F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97280" y="12801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these for further study or to match a specific style guide.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1097280" y="1828800"/>
            <a:ext cx="182880" cy="4114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600" y="1783080"/>
            <a:ext cx="9875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Purdue OWL — Punctuation (Overview + specific marks)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371600" y="205740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9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https://owl.purdue.edu/owl/general_writing/punctuation/index.html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097280" y="2560320"/>
            <a:ext cx="182880" cy="4114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71600" y="2514600"/>
            <a:ext cx="9875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Purdue OWL — Commas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371600" y="278892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9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https://owl.purdue.edu/owl/general_writing/punctuation/commas/index.html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1097280" y="3291840"/>
            <a:ext cx="182880" cy="4114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371600" y="3246120"/>
            <a:ext cx="9875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Purdue OWL — Quotation Marks &amp; Apostrophes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371600" y="352044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9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https://owl.purdue.edu/owl/multilingual/multilingual_students/punctuation/quotation_marks_and_apostrophes.html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1097280" y="4023360"/>
            <a:ext cx="182880" cy="4114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371600" y="3977640"/>
            <a:ext cx="9875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Purdue OWL — Semicolons, Colons, and Parentheses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371600" y="425196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9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https://owl.purdue.edu/owl/multilingual/multilingual_students/punctuation/semicolons_colons_and_parentheses.html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1097280" y="4754880"/>
            <a:ext cx="182880" cy="4114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371600" y="4709160"/>
            <a:ext cx="9875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Merriam‑Webster — Punctuation &amp; Semicolon Guide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371600" y="498348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9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https://www.merriam-webster.com/grammar/punctuation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1097280" y="5486400"/>
            <a:ext cx="182880" cy="411480"/>
          </a:xfrm>
          <a:prstGeom prst="roundRect">
            <a:avLst/>
          </a:prstGeom>
          <a:solidFill>
            <a:srgbClr val="845EC2"/>
          </a:solidFill>
          <a:ln w="12700">
            <a:solidFill>
              <a:srgbClr val="845EC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371600" y="5440680"/>
            <a:ext cx="9875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Chicago Manual of Style Q&amp;A — Hyphens, en dashes, em dashes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1371600" y="571500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D9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https://www.chicagomanualofstyle.org/qanda/data/faq/topics/HyphensEnDashesEmDashes/faq0002.html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77240" y="6446520"/>
            <a:ext cx="10652760" cy="320040"/>
          </a:xfrm>
          <a:prstGeom prst="roundRect">
            <a:avLst/>
          </a:prstGeom>
          <a:solidFill>
            <a:srgbClr val="FFFFFF">
              <a:alpha val="6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144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Images: Unsplash (desk flat-lays).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ChatGPT</dc:creator>
  <cp:lastModifiedBy>ChatGPT</cp:lastModifiedBy>
  <cp:revision>1</cp:revision>
  <dcterms:created xsi:type="dcterms:W3CDTF">2026-02-21T08:39:56Z</dcterms:created>
  <dcterms:modified xsi:type="dcterms:W3CDTF">2026-02-21T08:39:56Z</dcterms:modified>
</cp:coreProperties>
</file>